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5" r:id="rId1"/>
  </p:sldMasterIdLst>
  <p:notesMasterIdLst>
    <p:notesMasterId r:id="rId73"/>
  </p:notesMasterIdLst>
  <p:sldIdLst>
    <p:sldId id="1025" r:id="rId2"/>
    <p:sldId id="1832" r:id="rId3"/>
    <p:sldId id="1833" r:id="rId4"/>
    <p:sldId id="1834" r:id="rId5"/>
    <p:sldId id="1194" r:id="rId6"/>
    <p:sldId id="1754" r:id="rId7"/>
    <p:sldId id="1653" r:id="rId8"/>
    <p:sldId id="1756" r:id="rId9"/>
    <p:sldId id="1777" r:id="rId10"/>
    <p:sldId id="1096" r:id="rId11"/>
    <p:sldId id="1161" r:id="rId12"/>
    <p:sldId id="1097" r:id="rId13"/>
    <p:sldId id="1488" r:id="rId14"/>
    <p:sldId id="1489" r:id="rId15"/>
    <p:sldId id="1520" r:id="rId16"/>
    <p:sldId id="1106" r:id="rId17"/>
    <p:sldId id="1109" r:id="rId18"/>
    <p:sldId id="1779" r:id="rId19"/>
    <p:sldId id="1783" r:id="rId20"/>
    <p:sldId id="1784" r:id="rId21"/>
    <p:sldId id="1787" r:id="rId22"/>
    <p:sldId id="1113" r:id="rId23"/>
    <p:sldId id="1114" r:id="rId24"/>
    <p:sldId id="1115" r:id="rId25"/>
    <p:sldId id="1116" r:id="rId26"/>
    <p:sldId id="1139" r:id="rId27"/>
    <p:sldId id="1144" r:id="rId28"/>
    <p:sldId id="1156" r:id="rId29"/>
    <p:sldId id="1145" r:id="rId30"/>
    <p:sldId id="1767" r:id="rId31"/>
    <p:sldId id="1752" r:id="rId32"/>
    <p:sldId id="1821" r:id="rId33"/>
    <p:sldId id="1759" r:id="rId34"/>
    <p:sldId id="1798" r:id="rId35"/>
    <p:sldId id="1692" r:id="rId36"/>
    <p:sldId id="1694" r:id="rId37"/>
    <p:sldId id="1085" r:id="rId38"/>
    <p:sldId id="1086" r:id="rId39"/>
    <p:sldId id="1093" r:id="rId40"/>
    <p:sldId id="1091" r:id="rId41"/>
    <p:sldId id="1822" r:id="rId42"/>
    <p:sldId id="1823" r:id="rId43"/>
    <p:sldId id="1185" r:id="rId44"/>
    <p:sldId id="1189" r:id="rId45"/>
    <p:sldId id="1190" r:id="rId46"/>
    <p:sldId id="1192" r:id="rId47"/>
    <p:sldId id="1803" r:id="rId48"/>
    <p:sldId id="1824" r:id="rId49"/>
    <p:sldId id="1805" r:id="rId50"/>
    <p:sldId id="1066" r:id="rId51"/>
    <p:sldId id="1064" r:id="rId52"/>
    <p:sldId id="1072" r:id="rId53"/>
    <p:sldId id="1770" r:id="rId54"/>
    <p:sldId id="1807" r:id="rId55"/>
    <p:sldId id="1165" r:id="rId56"/>
    <p:sldId id="1808" r:id="rId57"/>
    <p:sldId id="1809" r:id="rId58"/>
    <p:sldId id="1810" r:id="rId59"/>
    <p:sldId id="1811" r:id="rId60"/>
    <p:sldId id="1812" r:id="rId61"/>
    <p:sldId id="1813" r:id="rId62"/>
    <p:sldId id="1825" r:id="rId63"/>
    <p:sldId id="1769" r:id="rId64"/>
    <p:sldId id="1173" r:id="rId65"/>
    <p:sldId id="1174" r:id="rId66"/>
    <p:sldId id="1175" r:id="rId67"/>
    <p:sldId id="1176" r:id="rId68"/>
    <p:sldId id="1179" r:id="rId69"/>
    <p:sldId id="1182" r:id="rId70"/>
    <p:sldId id="1198" r:id="rId71"/>
    <p:sldId id="1831" r:id="rId7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99"/>
    <a:srgbClr val="CCECFF"/>
    <a:srgbClr val="F8F8F8"/>
    <a:srgbClr val="B90F22"/>
    <a:srgbClr val="EAEAEA"/>
    <a:srgbClr val="66CCFF"/>
    <a:srgbClr val="009242"/>
    <a:srgbClr val="EA8B00"/>
    <a:srgbClr val="CC3300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74966" autoAdjust="0"/>
  </p:normalViewPr>
  <p:slideViewPr>
    <p:cSldViewPr>
      <p:cViewPr varScale="1">
        <p:scale>
          <a:sx n="90" d="100"/>
          <a:sy n="90" d="100"/>
        </p:scale>
        <p:origin x="172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160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808"/>
    </p:cViewPr>
  </p:sorterViewPr>
  <p:notesViewPr>
    <p:cSldViewPr>
      <p:cViewPr varScale="1">
        <p:scale>
          <a:sx n="81" d="100"/>
          <a:sy n="81" d="100"/>
        </p:scale>
        <p:origin x="-274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213352320321689"/>
          <c:y val="8.4342179300485223E-2"/>
          <c:w val="0.82176718601664178"/>
          <c:h val="0.6857616877612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Tabelle1!$A$2:$A$4</c:f>
              <c:strCache>
                <c:ptCount val="3"/>
                <c:pt idx="0">
                  <c:v>car</c:v>
                </c:pt>
                <c:pt idx="1">
                  <c:v>fast</c:v>
                </c:pt>
                <c:pt idx="2">
                  <c:v>run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100</c:v>
                </c:pt>
                <c:pt idx="1">
                  <c:v>75</c:v>
                </c:pt>
                <c:pt idx="2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D2-9449-A6F7-451E2F3C21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0189568"/>
        <c:axId val="151152512"/>
      </c:barChart>
      <c:catAx>
        <c:axId val="150189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51152512"/>
        <c:crosses val="autoZero"/>
        <c:auto val="1"/>
        <c:lblAlgn val="ctr"/>
        <c:lblOffset val="100"/>
        <c:noMultiLvlLbl val="0"/>
      </c:catAx>
      <c:valAx>
        <c:axId val="151152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50189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213352320321689"/>
          <c:y val="8.4342179300485209E-2"/>
          <c:w val="0.82176718601664178"/>
          <c:h val="0.6857616877612667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Tabelle1!$A$2:$A$4</c:f>
              <c:strCache>
                <c:ptCount val="3"/>
                <c:pt idx="0">
                  <c:v>car</c:v>
                </c:pt>
                <c:pt idx="1">
                  <c:v>run</c:v>
                </c:pt>
                <c:pt idx="2">
                  <c:v>dark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25</c:v>
                </c:pt>
                <c:pt idx="1">
                  <c:v>40</c:v>
                </c:pt>
                <c:pt idx="2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B4-AF41-B2BD-663433536D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3991040"/>
        <c:axId val="153992576"/>
      </c:barChart>
      <c:catAx>
        <c:axId val="153991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53992576"/>
        <c:crosses val="autoZero"/>
        <c:auto val="1"/>
        <c:lblAlgn val="ctr"/>
        <c:lblOffset val="100"/>
        <c:noMultiLvlLbl val="0"/>
      </c:catAx>
      <c:valAx>
        <c:axId val="153992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53991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213352320321689"/>
          <c:y val="8.4342179300485209E-2"/>
          <c:w val="0.82176718601664178"/>
          <c:h val="0.6857616877612667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Tabelle1!$A$2:$A$4</c:f>
              <c:strCache>
                <c:ptCount val="3"/>
                <c:pt idx="0">
                  <c:v>run</c:v>
                </c:pt>
                <c:pt idx="1">
                  <c:v>goal</c:v>
                </c:pt>
                <c:pt idx="2">
                  <c:v>ball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75</c:v>
                </c:pt>
                <c:pt idx="1">
                  <c:v>40</c:v>
                </c:pt>
                <c:pt idx="2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59-3C42-8BF7-6FFDD11F0A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0972288"/>
        <c:axId val="151175552"/>
      </c:barChart>
      <c:catAx>
        <c:axId val="150972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51175552"/>
        <c:crosses val="autoZero"/>
        <c:auto val="1"/>
        <c:lblAlgn val="ctr"/>
        <c:lblOffset val="100"/>
        <c:noMultiLvlLbl val="0"/>
      </c:catAx>
      <c:valAx>
        <c:axId val="151175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50972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Textmasterformate durch Klicken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E872EB4-39F5-46BC-817E-781613DA67A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8428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Willkommen zur Vorlesung Grundlagen</a:t>
            </a:r>
            <a:r>
              <a:rPr lang="de-DE" baseline="0" dirty="0"/>
              <a:t> der künstlichen Intelligenz, oder auch Wissensrepräsentation.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046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Entropy </a:t>
            </a:r>
            <a:r>
              <a:rPr lang="en-US" dirty="0" err="1"/>
              <a:t>für</a:t>
            </a:r>
            <a:r>
              <a:rPr lang="en-US" dirty="0"/>
              <a:t> sunny und rainy </a:t>
            </a:r>
            <a:r>
              <a:rPr lang="en-US" dirty="0" err="1"/>
              <a:t>gleich</a:t>
            </a:r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744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Detail </a:t>
            </a:r>
            <a:r>
              <a:rPr lang="en-US" dirty="0" err="1"/>
              <a:t>durchgehen</a:t>
            </a:r>
            <a:r>
              <a:rPr lang="en-US" dirty="0"/>
              <a:t>, </a:t>
            </a:r>
            <a:r>
              <a:rPr lang="en-US" dirty="0" err="1"/>
              <a:t>nur</a:t>
            </a:r>
            <a:r>
              <a:rPr lang="en-US" dirty="0"/>
              <a:t> highlights, </a:t>
            </a:r>
            <a:r>
              <a:rPr lang="en-US" dirty="0" err="1"/>
              <a:t>aber</a:t>
            </a:r>
            <a:r>
              <a:rPr lang="en-US" dirty="0"/>
              <a:t> </a:t>
            </a:r>
            <a:r>
              <a:rPr lang="en-US" dirty="0" err="1"/>
              <a:t>trotzdem</a:t>
            </a:r>
            <a:r>
              <a:rPr lang="en-US" dirty="0"/>
              <a:t> </a:t>
            </a:r>
            <a:r>
              <a:rPr lang="en-US" dirty="0" err="1"/>
              <a:t>Zeit</a:t>
            </a:r>
            <a:r>
              <a:rPr lang="en-US" dirty="0"/>
              <a:t> </a:t>
            </a:r>
            <a:r>
              <a:rPr lang="en-US" dirty="0" err="1"/>
              <a:t>lassen</a:t>
            </a:r>
            <a:endParaRPr lang="en-US" dirty="0"/>
          </a:p>
          <a:p>
            <a:r>
              <a:rPr lang="en-US" dirty="0" err="1"/>
              <a:t>gleiche</a:t>
            </a:r>
            <a:r>
              <a:rPr lang="en-US" dirty="0"/>
              <a:t> </a:t>
            </a:r>
            <a:r>
              <a:rPr lang="en-US" dirty="0" err="1"/>
              <a:t>Anzahl</a:t>
            </a:r>
            <a:r>
              <a:rPr lang="en-US" dirty="0"/>
              <a:t> yes/no (strong wind) </a:t>
            </a:r>
            <a:r>
              <a:rPr lang="en-US" dirty="0">
                <a:sym typeface="Wingdings" pitchFamily="2" charset="2"/>
              </a:rPr>
              <a:t> Entropy 1</a:t>
            </a:r>
          </a:p>
          <a:p>
            <a:r>
              <a:rPr lang="en-US" dirty="0">
                <a:sym typeface="Wingdings" pitchFamily="2" charset="2"/>
              </a:rPr>
              <a:t>Fast </a:t>
            </a:r>
            <a:r>
              <a:rPr lang="en-US" dirty="0" err="1">
                <a:sym typeface="Wingdings" pitchFamily="2" charset="2"/>
              </a:rPr>
              <a:t>nur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eine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Klasse</a:t>
            </a:r>
            <a:r>
              <a:rPr lang="en-US" dirty="0">
                <a:sym typeface="Wingdings" pitchFamily="2" charset="2"/>
              </a:rPr>
              <a:t> (low humidity)  Entropy </a:t>
            </a:r>
            <a:r>
              <a:rPr lang="en-US" dirty="0" err="1">
                <a:sym typeface="Wingdings" pitchFamily="2" charset="2"/>
              </a:rPr>
              <a:t>niedrig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3221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4304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Missing here: Recap Linear regression, Decision Trees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003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Beispiel für Business Analytics Studenten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1902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bit similar</a:t>
            </a:r>
            <a:r>
              <a:rPr lang="en-US" baseline="0" dirty="0"/>
              <a:t> to the prototype theory?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97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Entspricht</a:t>
            </a:r>
            <a:r>
              <a:rPr lang="en-US" dirty="0"/>
              <a:t> </a:t>
            </a:r>
            <a:r>
              <a:rPr lang="en-US" dirty="0" err="1"/>
              <a:t>Luftlinie</a:t>
            </a:r>
            <a:r>
              <a:rPr lang="en-US" dirty="0"/>
              <a:t> = straight line distance</a:t>
            </a:r>
          </a:p>
          <a:p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Buch</a:t>
            </a:r>
            <a:r>
              <a:rPr lang="en-US" dirty="0"/>
              <a:t> </a:t>
            </a:r>
            <a:r>
              <a:rPr lang="en-US" dirty="0" err="1"/>
              <a:t>kamen</a:t>
            </a:r>
            <a:r>
              <a:rPr lang="en-US" dirty="0"/>
              <a:t> </a:t>
            </a:r>
            <a:r>
              <a:rPr lang="en-US" dirty="0" err="1"/>
              <a:t>noch</a:t>
            </a:r>
            <a:r>
              <a:rPr lang="en-US" dirty="0"/>
              <a:t> </a:t>
            </a:r>
            <a:r>
              <a:rPr lang="en-US" dirty="0" err="1"/>
              <a:t>Gewichte</a:t>
            </a:r>
            <a:r>
              <a:rPr lang="en-US" dirty="0"/>
              <a:t> </a:t>
            </a:r>
            <a:r>
              <a:rPr lang="en-US" dirty="0" err="1"/>
              <a:t>dazu</a:t>
            </a:r>
            <a:r>
              <a:rPr lang="en-US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5044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rot,blau</a:t>
            </a:r>
            <a:r>
              <a:rPr lang="en-US" dirty="0"/>
              <a:t>, </a:t>
            </a:r>
            <a:r>
              <a:rPr lang="en-US" dirty="0" err="1"/>
              <a:t>gelb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alles</a:t>
            </a:r>
            <a:r>
              <a:rPr lang="en-US" dirty="0"/>
              <a:t> </a:t>
            </a:r>
            <a:r>
              <a:rPr lang="en-US" dirty="0" err="1"/>
              <a:t>gleich</a:t>
            </a:r>
            <a:r>
              <a:rPr lang="en-US" dirty="0"/>
              <a:t> </a:t>
            </a:r>
            <a:r>
              <a:rPr lang="en-US" dirty="0" err="1"/>
              <a:t>lang</a:t>
            </a:r>
            <a:endParaRPr lang="en-US" dirty="0"/>
          </a:p>
          <a:p>
            <a:r>
              <a:rPr lang="en-US" dirty="0" err="1"/>
              <a:t>grün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kürzer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4426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Cross-validation for finding good k’s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9434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5800"/>
            <a:ext cx="4568825" cy="3427413"/>
          </a:xfrm>
          <a:ln/>
        </p:spPr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436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2836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Wenn</a:t>
            </a:r>
            <a:r>
              <a:rPr lang="en-US" baseline="0" dirty="0"/>
              <a:t> man </a:t>
            </a:r>
            <a:r>
              <a:rPr lang="en-US" baseline="0" dirty="0" err="1"/>
              <a:t>mehr</a:t>
            </a:r>
            <a:r>
              <a:rPr lang="en-US" baseline="0" dirty="0"/>
              <a:t> </a:t>
            </a:r>
            <a:r>
              <a:rPr lang="en-US" baseline="0" dirty="0" err="1"/>
              <a:t>Dimensionen</a:t>
            </a:r>
            <a:r>
              <a:rPr lang="en-US" baseline="0" dirty="0"/>
              <a:t> </a:t>
            </a:r>
            <a:r>
              <a:rPr lang="en-US" baseline="0" dirty="0" err="1"/>
              <a:t>nimmt</a:t>
            </a:r>
            <a:r>
              <a:rPr lang="en-US" baseline="0" dirty="0"/>
              <a:t>, </a:t>
            </a:r>
            <a:r>
              <a:rPr lang="en-US" baseline="0" dirty="0" err="1"/>
              <a:t>führt</a:t>
            </a:r>
            <a:r>
              <a:rPr lang="en-US" baseline="0" dirty="0"/>
              <a:t> das </a:t>
            </a:r>
            <a:r>
              <a:rPr lang="en-US" baseline="0" dirty="0" err="1"/>
              <a:t>ggf</a:t>
            </a:r>
            <a:r>
              <a:rPr lang="en-US" baseline="0" dirty="0"/>
              <a:t>. </a:t>
            </a:r>
            <a:r>
              <a:rPr lang="en-US" baseline="0" dirty="0" err="1"/>
              <a:t>Dazu</a:t>
            </a:r>
            <a:r>
              <a:rPr lang="en-US" baseline="0" dirty="0"/>
              <a:t> </a:t>
            </a:r>
            <a:r>
              <a:rPr lang="en-US" baseline="0" dirty="0" err="1"/>
              <a:t>dass</a:t>
            </a:r>
            <a:r>
              <a:rPr lang="en-US" baseline="0" dirty="0"/>
              <a:t> </a:t>
            </a:r>
            <a:r>
              <a:rPr lang="en-US" baseline="0" dirty="0" err="1"/>
              <a:t>alle</a:t>
            </a:r>
            <a:r>
              <a:rPr lang="en-US" baseline="0" dirty="0"/>
              <a:t> </a:t>
            </a:r>
            <a:r>
              <a:rPr lang="en-US" baseline="0" dirty="0" err="1"/>
              <a:t>Punkte</a:t>
            </a:r>
            <a:r>
              <a:rPr lang="en-US" baseline="0" dirty="0"/>
              <a:t> </a:t>
            </a:r>
            <a:r>
              <a:rPr lang="en-US" baseline="0" dirty="0" err="1"/>
              <a:t>gleich</a:t>
            </a:r>
            <a:r>
              <a:rPr lang="en-US" baseline="0" dirty="0"/>
              <a:t> </a:t>
            </a:r>
            <a:r>
              <a:rPr lang="en-US" baseline="0" dirty="0" err="1"/>
              <a:t>weit</a:t>
            </a:r>
            <a:r>
              <a:rPr lang="en-US" baseline="0" dirty="0"/>
              <a:t> von </a:t>
            </a:r>
            <a:r>
              <a:rPr lang="en-US" baseline="0" dirty="0" err="1"/>
              <a:t>einander</a:t>
            </a:r>
            <a:r>
              <a:rPr lang="en-US" baseline="0" dirty="0"/>
              <a:t> </a:t>
            </a:r>
            <a:r>
              <a:rPr lang="en-US" baseline="0" dirty="0" err="1"/>
              <a:t>entfernt</a:t>
            </a:r>
            <a:r>
              <a:rPr lang="en-US" baseline="0" dirty="0"/>
              <a:t> </a:t>
            </a:r>
            <a:r>
              <a:rPr lang="en-US" baseline="0" dirty="0" err="1"/>
              <a:t>sind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2972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Beispiel für Business Analytics Studenten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886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8469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2159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427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Zähler</a:t>
            </a:r>
            <a:r>
              <a:rPr lang="en-US" dirty="0"/>
              <a:t> hat </a:t>
            </a:r>
            <a:r>
              <a:rPr lang="en-US" dirty="0" err="1"/>
              <a:t>keinen</a:t>
            </a:r>
            <a:r>
              <a:rPr lang="en-US" dirty="0"/>
              <a:t> </a:t>
            </a:r>
            <a:r>
              <a:rPr lang="en-US" dirty="0" err="1"/>
              <a:t>Einfluss</a:t>
            </a:r>
            <a:r>
              <a:rPr lang="en-US" dirty="0"/>
              <a:t> auf das Maximum, </a:t>
            </a:r>
            <a:r>
              <a:rPr lang="en-US" dirty="0" err="1"/>
              <a:t>weil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immer</a:t>
            </a:r>
            <a:r>
              <a:rPr lang="en-US" dirty="0"/>
              <a:t> </a:t>
            </a:r>
            <a:r>
              <a:rPr lang="en-US" dirty="0" err="1"/>
              <a:t>gleich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Prior probability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“</a:t>
            </a:r>
            <a:r>
              <a:rPr lang="en-US" dirty="0" err="1"/>
              <a:t>echten</a:t>
            </a:r>
            <a:r>
              <a:rPr lang="en-US" dirty="0"/>
              <a:t> </a:t>
            </a:r>
            <a:r>
              <a:rPr lang="en-US" dirty="0" err="1"/>
              <a:t>Leben</a:t>
            </a:r>
            <a:r>
              <a:rPr lang="en-US" dirty="0"/>
              <a:t>” </a:t>
            </a:r>
            <a:r>
              <a:rPr lang="en-US" dirty="0" err="1"/>
              <a:t>häufig</a:t>
            </a:r>
            <a:r>
              <a:rPr lang="en-US" dirty="0"/>
              <a:t> </a:t>
            </a:r>
            <a:r>
              <a:rPr lang="en-US" dirty="0" err="1"/>
              <a:t>vernachlässigt</a:t>
            </a:r>
            <a:r>
              <a:rPr lang="en-US" dirty="0"/>
              <a:t>: base rate neglect!</a:t>
            </a:r>
          </a:p>
          <a:p>
            <a:endParaRPr lang="en-US" dirty="0"/>
          </a:p>
          <a:p>
            <a:r>
              <a:rPr lang="en-US" dirty="0"/>
              <a:t>Notation: oft </a:t>
            </a:r>
            <a:r>
              <a:rPr lang="en-US" dirty="0" err="1"/>
              <a:t>sieht</a:t>
            </a:r>
            <a:r>
              <a:rPr lang="en-US" dirty="0"/>
              <a:t> man Naive Bayes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umgekehrt</a:t>
            </a:r>
            <a:r>
              <a:rPr lang="en-US" dirty="0"/>
              <a:t>: Prior </a:t>
            </a:r>
            <a:r>
              <a:rPr lang="en-US" dirty="0" err="1"/>
              <a:t>zuerst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8887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0078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9034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Numbers cannot be interpreted</a:t>
            </a:r>
            <a:r>
              <a:rPr lang="en-US" baseline="0" dirty="0"/>
              <a:t> – relative difference is all that counts</a:t>
            </a:r>
          </a:p>
          <a:p>
            <a:r>
              <a:rPr lang="en-US" baseline="0" dirty="0"/>
              <a:t>Confidence in decision is higher if the difference is higher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8853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99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Beispiel für Business Analytics Studenten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4212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den margin </a:t>
            </a:r>
            <a:r>
              <a:rPr lang="en-US" altLang="zh-CN" sz="1200" b="1" dirty="0" err="1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maximieren</a:t>
            </a:r>
            <a:r>
              <a:rPr lang="en-US" altLang="zh-CN" sz="1200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so </a:t>
            </a:r>
            <a:r>
              <a:rPr lang="en-US" altLang="zh-CN" sz="1200" b="1" dirty="0" err="1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dass</a:t>
            </a:r>
            <a:r>
              <a:rPr lang="en-US" altLang="zh-CN" sz="1200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CN" sz="1200" b="1" dirty="0" err="1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alle</a:t>
            </a:r>
            <a:r>
              <a:rPr lang="en-US" altLang="zh-CN" sz="1200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CN" sz="1200" b="1" dirty="0" err="1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Punkte</a:t>
            </a:r>
            <a:r>
              <a:rPr lang="en-US" altLang="zh-CN" sz="1200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von </a:t>
            </a:r>
            <a:r>
              <a:rPr lang="en-US" altLang="zh-CN" sz="1200" b="1" dirty="0" err="1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Klasse</a:t>
            </a:r>
            <a:r>
              <a:rPr lang="en-US" altLang="zh-CN" sz="1200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1 links </a:t>
            </a:r>
            <a:r>
              <a:rPr lang="en-US" altLang="zh-CN" sz="1200" b="1" dirty="0" err="1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davon</a:t>
            </a:r>
            <a:r>
              <a:rPr lang="en-US" altLang="zh-CN" sz="1200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CN" sz="1200" b="1" dirty="0" err="1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liegen</a:t>
            </a:r>
            <a:r>
              <a:rPr lang="en-US" altLang="zh-CN" sz="1200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und </a:t>
            </a:r>
            <a:r>
              <a:rPr lang="en-US" altLang="zh-CN" sz="1200" b="1" dirty="0" err="1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alle</a:t>
            </a:r>
            <a:r>
              <a:rPr lang="en-US" altLang="zh-CN" sz="1200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CN" sz="1200" b="1" dirty="0" err="1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Punkte</a:t>
            </a:r>
            <a:r>
              <a:rPr lang="en-US" altLang="zh-CN" sz="1200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von </a:t>
            </a:r>
            <a:r>
              <a:rPr lang="en-US" altLang="zh-CN" sz="1200" b="1" dirty="0" err="1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Klasse</a:t>
            </a:r>
            <a:r>
              <a:rPr lang="en-US" altLang="zh-CN" sz="1200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2 </a:t>
            </a:r>
            <a:r>
              <a:rPr lang="en-US" altLang="zh-CN" sz="1200" b="1" dirty="0" err="1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rechts</a:t>
            </a:r>
            <a:r>
              <a:rPr lang="en-US" altLang="zh-CN" sz="1200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CN" sz="1200" b="1" dirty="0" err="1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davon</a:t>
            </a:r>
            <a:endParaRPr lang="en-US" altLang="zh-CN" sz="1200" b="1" dirty="0">
              <a:solidFill>
                <a:schemeClr val="accent6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>
              <a:solidFill>
                <a:schemeClr val="accent6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>
              <a:solidFill>
                <a:schemeClr val="accent6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f(</a:t>
            </a:r>
            <a:r>
              <a:rPr lang="en-US" altLang="zh-CN" sz="1200" b="1" dirty="0" err="1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x,w,b</a:t>
            </a:r>
            <a:r>
              <a:rPr lang="en-US" altLang="zh-CN" sz="1200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 = sign(w x + b)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041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Zeigen</a:t>
            </a:r>
            <a:r>
              <a:rPr lang="en-US" dirty="0"/>
              <a:t>: </a:t>
            </a:r>
            <a:r>
              <a:rPr lang="en-US" dirty="0" err="1"/>
              <a:t>Wenn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die </a:t>
            </a:r>
            <a:r>
              <a:rPr lang="en-US" dirty="0" err="1"/>
              <a:t>anderen</a:t>
            </a:r>
            <a:r>
              <a:rPr lang="en-US" dirty="0"/>
              <a:t> </a:t>
            </a:r>
            <a:r>
              <a:rPr lang="en-US" dirty="0" err="1"/>
              <a:t>Punkte</a:t>
            </a:r>
            <a:r>
              <a:rPr lang="en-US" dirty="0"/>
              <a:t> </a:t>
            </a:r>
            <a:r>
              <a:rPr lang="en-US" dirty="0" err="1"/>
              <a:t>bewegen</a:t>
            </a:r>
            <a:r>
              <a:rPr lang="en-US" dirty="0"/>
              <a:t>, </a:t>
            </a:r>
            <a:r>
              <a:rPr lang="en-US" dirty="0" err="1"/>
              <a:t>ändert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die </a:t>
            </a:r>
            <a:r>
              <a:rPr lang="en-US" dirty="0" err="1"/>
              <a:t>optimale</a:t>
            </a:r>
            <a:r>
              <a:rPr lang="en-US" dirty="0"/>
              <a:t> Hyperplane </a:t>
            </a:r>
            <a:r>
              <a:rPr lang="en-US" dirty="0" err="1"/>
              <a:t>nicht</a:t>
            </a:r>
            <a:r>
              <a:rPr lang="en-US" dirty="0"/>
              <a:t>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139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ξ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=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Xi</a:t>
            </a:r>
            <a:endParaRPr lang="en-US" dirty="0"/>
          </a:p>
          <a:p>
            <a:r>
              <a:rPr lang="en-US" dirty="0"/>
              <a:t>slack: </a:t>
            </a:r>
            <a:r>
              <a:rPr lang="en-US" dirty="0" err="1"/>
              <a:t>nachsichtig</a:t>
            </a:r>
            <a:r>
              <a:rPr lang="en-US" dirty="0"/>
              <a:t>, </a:t>
            </a:r>
            <a:r>
              <a:rPr lang="en-US" dirty="0" err="1"/>
              <a:t>nachlässig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5450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add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φ((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x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,)) = (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x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,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x</a:t>
            </a:r>
            <a:r>
              <a:rPr lang="de-DE" sz="1200" b="0" i="0" kern="1200" baseline="300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2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6968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7196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29F38E-7A37-4BE4-9AA8-77789767C8E1}" type="slidenum">
              <a:rPr lang="de-DE" smtClean="0"/>
              <a:pPr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1907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40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Intuitive</a:t>
            </a:r>
            <a:r>
              <a:rPr lang="en-US" baseline="0" dirty="0"/>
              <a:t> example of an classifier.</a:t>
            </a:r>
          </a:p>
          <a:p>
            <a:r>
              <a:rPr lang="en-US" baseline="0" dirty="0"/>
              <a:t>You have all used something like that before.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816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</a:t>
            </a:r>
            <a:r>
              <a:rPr lang="en-US" baseline="0" dirty="0"/>
              <a:t> of these names are male/female?</a:t>
            </a:r>
          </a:p>
          <a:p>
            <a:r>
              <a:rPr lang="en-US" baseline="0" dirty="0"/>
              <a:t>How do you know?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496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[PLAY</a:t>
            </a:r>
            <a:r>
              <a:rPr lang="de-DE" baseline="0" dirty="0"/>
              <a:t> – Namen nennen lassen – Klassifizieren – korrekt/inkorrekt notieren, dann </a:t>
            </a:r>
            <a:r>
              <a:rPr lang="de-DE" baseline="0" dirty="0" err="1"/>
              <a:t>Accuracy</a:t>
            </a:r>
            <a:r>
              <a:rPr lang="de-DE" baseline="0"/>
              <a:t>/Precision/Recall ausrechnen]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3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Zeit</a:t>
            </a:r>
            <a:r>
              <a:rPr lang="en-US" dirty="0"/>
              <a:t> </a:t>
            </a:r>
            <a:r>
              <a:rPr lang="en-US" dirty="0" err="1"/>
              <a:t>nehmen</a:t>
            </a:r>
            <a:r>
              <a:rPr lang="en-US" dirty="0"/>
              <a:t> und </a:t>
            </a:r>
            <a:r>
              <a:rPr lang="en-US" dirty="0" err="1"/>
              <a:t>Terme</a:t>
            </a:r>
            <a:r>
              <a:rPr lang="en-US" dirty="0"/>
              <a:t> </a:t>
            </a:r>
            <a:r>
              <a:rPr lang="en-US" dirty="0" err="1"/>
              <a:t>noch</a:t>
            </a:r>
            <a:r>
              <a:rPr lang="en-US" dirty="0"/>
              <a:t> </a:t>
            </a:r>
            <a:r>
              <a:rPr lang="en-US" dirty="0" err="1"/>
              <a:t>einmal</a:t>
            </a:r>
            <a:r>
              <a:rPr lang="en-US" dirty="0"/>
              <a:t> </a:t>
            </a:r>
            <a:r>
              <a:rPr lang="en-US" dirty="0" err="1"/>
              <a:t>erklären</a:t>
            </a:r>
            <a:r>
              <a:rPr lang="en-US" dirty="0"/>
              <a:t>: Instances, Features, Gold Label, Train/Test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001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Wichtig</a:t>
            </a:r>
            <a:r>
              <a:rPr lang="en-US" dirty="0"/>
              <a:t>: Information Gain muss </a:t>
            </a:r>
            <a:r>
              <a:rPr lang="en-US" dirty="0" err="1"/>
              <a:t>iterativ</a:t>
            </a:r>
            <a:r>
              <a:rPr lang="en-US" dirty="0"/>
              <a:t> </a:t>
            </a:r>
            <a:r>
              <a:rPr lang="en-US" dirty="0" err="1"/>
              <a:t>jedes</a:t>
            </a:r>
            <a:r>
              <a:rPr lang="en-US" dirty="0"/>
              <a:t> Mal </a:t>
            </a:r>
            <a:r>
              <a:rPr lang="en-US" dirty="0" err="1"/>
              <a:t>neu</a:t>
            </a:r>
            <a:r>
              <a:rPr lang="en-US" dirty="0"/>
              <a:t> </a:t>
            </a:r>
            <a:r>
              <a:rPr lang="en-US" dirty="0" err="1"/>
              <a:t>berechnet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!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496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1" descr="schmuckgrafik1.t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523875"/>
            <a:ext cx="878205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Bild 14" descr="logo+clai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685800"/>
            <a:ext cx="1866900" cy="8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noProof="0" dirty="0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noProof="0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1879600"/>
            <a:ext cx="6734175" cy="577850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Titelmasterformat durch Klicken bearbeiten</a:t>
            </a:r>
            <a:endParaRPr lang="en-US" noProof="0" dirty="0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2789238"/>
            <a:ext cx="6734175" cy="9445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0" i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r>
              <a:rPr lang="de-DE" noProof="0" dirty="0"/>
              <a:t>Formatvorlage des Untertitelmasters durch Klicken bearbeiten</a:t>
            </a:r>
            <a:endParaRPr lang="en-US" noProof="0" dirty="0"/>
          </a:p>
        </p:txBody>
      </p:sp>
      <p:pic>
        <p:nvPicPr>
          <p:cNvPr id="9" name="Grafik 11" descr="schmuckgrafik1.t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523875"/>
            <a:ext cx="878205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Bild 14" descr="logo+claim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685800"/>
            <a:ext cx="1866900" cy="8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592263"/>
            <a:ext cx="8640763" cy="1836737"/>
          </a:xfrm>
          <a:prstGeom prst="rect">
            <a:avLst/>
          </a:prstGeom>
        </p:spPr>
        <p:txBody>
          <a:bodyPr/>
          <a:lstStyle>
            <a:lvl1pPr marL="265113" indent="-265113">
              <a:buClr>
                <a:schemeClr val="accent6"/>
              </a:buClr>
              <a:buFont typeface="Arial" panose="020B0604020202020204" pitchFamily="34" charset="0"/>
              <a:buChar char="•"/>
              <a:defRPr sz="2200"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 marL="446088" indent="-265113">
              <a:buClr>
                <a:schemeClr val="accent6"/>
              </a:buClr>
              <a:buFont typeface="Arial" panose="020B0604020202020204" pitchFamily="34" charset="0"/>
              <a:buChar char="•"/>
              <a:defRPr sz="2000"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2pPr>
            <a:lvl3pPr marL="627063" indent="-276225">
              <a:buClr>
                <a:schemeClr val="accent6"/>
              </a:buClr>
              <a:buFont typeface="Arial" panose="020B0604020202020204" pitchFamily="34" charset="0"/>
              <a:buChar char="•"/>
              <a:defRPr sz="2000"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3pPr>
            <a:lvl4pPr>
              <a:buClr>
                <a:schemeClr val="accent6"/>
              </a:buClr>
              <a:buFont typeface="Arial" pitchFamily="34" charset="0"/>
              <a:buChar char="◊"/>
              <a:defRPr sz="1800"/>
            </a:lvl4pPr>
            <a:lvl5pPr>
              <a:buClr>
                <a:schemeClr val="accent6"/>
              </a:buClr>
              <a:buFont typeface="Arial" pitchFamily="34" charset="0"/>
              <a:buChar char="◊"/>
              <a:defRPr sz="1800"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5EE12A03-9B8C-5E42-9B00-61DA97827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488950"/>
            <a:ext cx="6499225" cy="838200"/>
          </a:xfrm>
        </p:spPr>
        <p:txBody>
          <a:bodyPr/>
          <a:lstStyle>
            <a:lvl1pPr>
              <a:defRPr sz="26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6797BC35-9297-CD47-B662-0BB1B4DAA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592263"/>
            <a:ext cx="8640763" cy="1836737"/>
          </a:xfrm>
          <a:prstGeom prst="rect">
            <a:avLst/>
          </a:prstGeom>
        </p:spPr>
        <p:txBody>
          <a:bodyPr/>
          <a:lstStyle>
            <a:lvl1pPr marL="265113" indent="-265113">
              <a:buClr>
                <a:schemeClr val="accent6"/>
              </a:buClr>
              <a:buFont typeface="Arial" pitchFamily="34" charset="0"/>
              <a:buChar char="◊"/>
              <a:defRPr sz="2200"/>
            </a:lvl1pPr>
            <a:lvl2pPr marL="446088" indent="-265113">
              <a:buClr>
                <a:schemeClr val="accent6"/>
              </a:buClr>
              <a:buFont typeface="Arial" pitchFamily="34" charset="0"/>
              <a:buChar char="◊"/>
              <a:defRPr sz="2000"/>
            </a:lvl2pPr>
            <a:lvl3pPr marL="627063" indent="-276225">
              <a:buClr>
                <a:schemeClr val="accent6"/>
              </a:buClr>
              <a:buFont typeface="Arial" pitchFamily="34" charset="0"/>
              <a:buChar char="◊"/>
              <a:defRPr sz="2000"/>
            </a:lvl3pPr>
            <a:lvl4pPr>
              <a:buClr>
                <a:schemeClr val="accent6"/>
              </a:buClr>
              <a:buFont typeface="Arial" pitchFamily="34" charset="0"/>
              <a:buChar char="◊"/>
              <a:defRPr sz="1800"/>
            </a:lvl4pPr>
            <a:lvl5pPr>
              <a:buClr>
                <a:schemeClr val="accent6"/>
              </a:buClr>
              <a:buFont typeface="Arial" pitchFamily="34" charset="0"/>
              <a:buChar char="◊"/>
              <a:defRPr sz="180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285586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00B64614-94AA-C540-B1F6-F3F9EE460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488950"/>
            <a:ext cx="6499225" cy="838200"/>
          </a:xfrm>
        </p:spPr>
        <p:txBody>
          <a:bodyPr/>
          <a:lstStyle>
            <a:lvl1pPr>
              <a:defRPr sz="26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4095642-9654-0A43-8B16-3FDDD9B46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592263"/>
            <a:ext cx="8640763" cy="1836737"/>
          </a:xfrm>
          <a:prstGeom prst="rect">
            <a:avLst/>
          </a:prstGeom>
        </p:spPr>
        <p:txBody>
          <a:bodyPr/>
          <a:lstStyle>
            <a:lvl1pPr marL="265113" indent="-265113">
              <a:buClr>
                <a:schemeClr val="accent6"/>
              </a:buClr>
              <a:buFont typeface="Arial" pitchFamily="34" charset="0"/>
              <a:buChar char="◊"/>
              <a:defRPr sz="2200"/>
            </a:lvl1pPr>
            <a:lvl2pPr marL="446088" indent="-265113">
              <a:buClr>
                <a:schemeClr val="accent6"/>
              </a:buClr>
              <a:buFont typeface="Arial" pitchFamily="34" charset="0"/>
              <a:buChar char="◊"/>
              <a:defRPr sz="2000"/>
            </a:lvl2pPr>
            <a:lvl3pPr marL="627063" indent="-276225">
              <a:buClr>
                <a:schemeClr val="accent6"/>
              </a:buClr>
              <a:buFont typeface="Arial" pitchFamily="34" charset="0"/>
              <a:buChar char="◊"/>
              <a:defRPr sz="2000"/>
            </a:lvl3pPr>
            <a:lvl4pPr>
              <a:buClr>
                <a:schemeClr val="accent6"/>
              </a:buClr>
              <a:buFont typeface="Arial" pitchFamily="34" charset="0"/>
              <a:buChar char="◊"/>
              <a:defRPr sz="1800"/>
            </a:lvl4pPr>
            <a:lvl5pPr>
              <a:buClr>
                <a:schemeClr val="accent6"/>
              </a:buClr>
              <a:buFont typeface="Arial" pitchFamily="34" charset="0"/>
              <a:buChar char="◊"/>
              <a:defRPr sz="180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435585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4978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noProof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49922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6150" name="Rectangle 6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3399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noProof="0"/>
          </a:p>
        </p:txBody>
      </p:sp>
      <p:sp>
        <p:nvSpPr>
          <p:cNvPr id="6152" name="Line 8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noProof="0"/>
          </a:p>
        </p:txBody>
      </p:sp>
      <p:sp>
        <p:nvSpPr>
          <p:cNvPr id="6153" name="Line 9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noProof="0"/>
          </a:p>
        </p:txBody>
      </p:sp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noProof="0"/>
          </a:p>
        </p:txBody>
      </p:sp>
      <p:pic>
        <p:nvPicPr>
          <p:cNvPr id="14" name="Bild 14" descr="logo+claim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867" y="488950"/>
            <a:ext cx="1866900" cy="8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platzhalter 11"/>
          <p:cNvSpPr txBox="1">
            <a:spLocks/>
          </p:cNvSpPr>
          <p:nvPr/>
        </p:nvSpPr>
        <p:spPr>
          <a:xfrm>
            <a:off x="8286775" y="6500834"/>
            <a:ext cx="500037" cy="285750"/>
          </a:xfrm>
          <a:prstGeom prst="rect">
            <a:avLst/>
          </a:prstGeom>
        </p:spPr>
        <p:txBody>
          <a:bodyPr/>
          <a:lstStyle>
            <a:lvl1pPr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179388" marR="0" lvl="0" indent="-1793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fld id="{B9C6E71A-992C-4F05-B762-B7E31BE71CB9}" type="slidenum">
              <a:rPr kumimoji="0" lang="de-DE" sz="1100" b="0" i="0" u="none" strike="noStrike" kern="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179388" marR="0" lvl="0" indent="-179388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t>‹#›</a:t>
            </a:fld>
            <a:endParaRPr kumimoji="0" lang="de-DE" sz="11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Bild 14" descr="logo+claim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867" y="488950"/>
            <a:ext cx="1866900" cy="8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50" r:id="rId3"/>
    <p:sldLayoutId id="2147483751" r:id="rId4"/>
    <p:sldLayoutId id="2147483752" r:id="rId5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 i="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538163" indent="-18732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3pPr>
      <a:lvl4pPr marL="717550" indent="-17303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image" Target="../media/image42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6.jpe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3.jpeg"/><Relationship Id="rId4" Type="http://schemas.openxmlformats.org/officeDocument/2006/relationships/image" Target="../media/image44.jpeg"/><Relationship Id="rId9" Type="http://schemas.openxmlformats.org/officeDocument/2006/relationships/image" Target="../media/image49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tif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monkeylearn.com/blog/introduction-to-support-vector-machines-sv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58775" y="1879600"/>
            <a:ext cx="8099425" cy="939800"/>
          </a:xfrm>
        </p:spPr>
        <p:txBody>
          <a:bodyPr/>
          <a:lstStyle/>
          <a:p>
            <a:r>
              <a:rPr lang="en-US" sz="2000" noProof="0" dirty="0"/>
              <a:t>Lecture</a:t>
            </a:r>
            <a:br>
              <a:rPr lang="en-US" noProof="0" dirty="0"/>
            </a:br>
            <a:r>
              <a:rPr lang="en-US" noProof="0" dirty="0"/>
              <a:t>Foundations of Artificial Intelligence</a:t>
            </a:r>
            <a:br>
              <a:rPr lang="en-US" noProof="0" dirty="0"/>
            </a:br>
            <a:br>
              <a:rPr lang="en-US" noProof="0" dirty="0"/>
            </a:br>
            <a:r>
              <a:rPr lang="en-US" sz="2400" noProof="0" dirty="0"/>
              <a:t>Part 9 – </a:t>
            </a:r>
            <a:r>
              <a:rPr lang="en-US" sz="2400" dirty="0"/>
              <a:t>Machine Learning 2</a:t>
            </a:r>
            <a:br>
              <a:rPr lang="en-US" noProof="0" dirty="0"/>
            </a:br>
            <a:endParaRPr lang="en-US" noProof="0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4419600"/>
            <a:ext cx="6734175" cy="1905000"/>
          </a:xfrm>
        </p:spPr>
        <p:txBody>
          <a:bodyPr/>
          <a:lstStyle/>
          <a:p>
            <a:pPr eaLnBrk="1" hangingPunct="1"/>
            <a:r>
              <a:rPr lang="en-US" noProof="0" dirty="0" err="1">
                <a:solidFill>
                  <a:schemeClr val="tx1"/>
                </a:solidFill>
                <a:latin typeface="Verdana" pitchFamily="34" charset="0"/>
              </a:rPr>
              <a:t>Torsten</a:t>
            </a:r>
            <a:r>
              <a:rPr lang="en-US" noProof="0" dirty="0">
                <a:solidFill>
                  <a:schemeClr val="tx1"/>
                </a:solidFill>
                <a:latin typeface="Verdana" pitchFamily="34" charset="0"/>
              </a:rPr>
              <a:t> </a:t>
            </a:r>
            <a:r>
              <a:rPr lang="en-US" noProof="0" dirty="0" err="1">
                <a:solidFill>
                  <a:schemeClr val="tx1"/>
                </a:solidFill>
                <a:latin typeface="Verdana" pitchFamily="34" charset="0"/>
              </a:rPr>
              <a:t>Zesch</a:t>
            </a:r>
            <a:endParaRPr lang="en-US" noProof="0" dirty="0">
              <a:solidFill>
                <a:schemeClr val="tx1"/>
              </a:solidFill>
              <a:latin typeface="Verdana" pitchFamily="34" charset="0"/>
            </a:endParaRPr>
          </a:p>
          <a:p>
            <a:pPr eaLnBrk="1" hangingPunct="1"/>
            <a:endParaRPr lang="en-US" noProof="0" dirty="0">
              <a:solidFill>
                <a:schemeClr val="tx1"/>
              </a:solidFill>
              <a:latin typeface="Verdana" pitchFamily="34" charset="0"/>
            </a:endParaRPr>
          </a:p>
          <a:p>
            <a:pPr eaLnBrk="1" hangingPunct="1"/>
            <a:br>
              <a:rPr lang="en-US" noProof="0" dirty="0">
                <a:solidFill>
                  <a:schemeClr val="tx1"/>
                </a:solidFill>
                <a:latin typeface="Verdana" pitchFamily="34" charset="0"/>
              </a:rPr>
            </a:br>
            <a:r>
              <a:rPr lang="en-US" noProof="0" dirty="0">
                <a:solidFill>
                  <a:schemeClr val="tx1"/>
                </a:solidFill>
                <a:latin typeface="Verdana" pitchFamily="34" charset="0"/>
              </a:rPr>
              <a:t>Language Technology Lab</a:t>
            </a:r>
          </a:p>
          <a:p>
            <a:pPr eaLnBrk="1" hangingPunct="1"/>
            <a:r>
              <a:rPr lang="en-US" noProof="0" dirty="0" err="1">
                <a:solidFill>
                  <a:schemeClr val="tx1"/>
                </a:solidFill>
                <a:latin typeface="Verdana" pitchFamily="34" charset="0"/>
              </a:rPr>
              <a:t>Universität</a:t>
            </a:r>
            <a:r>
              <a:rPr lang="en-US" noProof="0" dirty="0">
                <a:solidFill>
                  <a:schemeClr val="tx1"/>
                </a:solidFill>
                <a:latin typeface="Verdana" pitchFamily="34" charset="0"/>
              </a:rPr>
              <a:t> Duisburg-Essen</a:t>
            </a:r>
          </a:p>
        </p:txBody>
      </p:sp>
    </p:spTree>
    <p:extLst>
      <p:ext uri="{BB962C8B-B14F-4D97-AF65-F5344CB8AC3E}">
        <p14:creationId xmlns:p14="http://schemas.microsoft.com/office/powerpoint/2010/main" val="392722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flow charts to decision trees</a:t>
            </a:r>
          </a:p>
        </p:txBody>
      </p:sp>
      <p:pic>
        <p:nvPicPr>
          <p:cNvPr id="7170" name="Picture 2" descr="Flow Charts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276" y="1592263"/>
            <a:ext cx="6452324" cy="4656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/>
          <p:cNvSpPr/>
          <p:nvPr/>
        </p:nvSpPr>
        <p:spPr>
          <a:xfrm>
            <a:off x="6629400" y="6248400"/>
            <a:ext cx="127470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>
                <a:solidFill>
                  <a:schemeClr val="bg2"/>
                </a:solidFill>
              </a:rPr>
              <a:t>https://xkcd.com/518/</a:t>
            </a:r>
          </a:p>
        </p:txBody>
      </p:sp>
    </p:spTree>
    <p:extLst>
      <p:ext uri="{BB962C8B-B14F-4D97-AF65-F5344CB8AC3E}">
        <p14:creationId xmlns:p14="http://schemas.microsoft.com/office/powerpoint/2010/main" val="2954856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 gender</a:t>
            </a:r>
          </a:p>
        </p:txBody>
      </p:sp>
      <p:sp>
        <p:nvSpPr>
          <p:cNvPr id="4" name="Textfeld 3"/>
          <p:cNvSpPr txBox="1"/>
          <p:nvPr/>
        </p:nvSpPr>
        <p:spPr>
          <a:xfrm rot="20417214">
            <a:off x="903312" y="2165866"/>
            <a:ext cx="62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Tom</a:t>
            </a:r>
          </a:p>
        </p:txBody>
      </p:sp>
      <p:sp>
        <p:nvSpPr>
          <p:cNvPr id="5" name="Textfeld 4"/>
          <p:cNvSpPr txBox="1"/>
          <p:nvPr/>
        </p:nvSpPr>
        <p:spPr>
          <a:xfrm rot="896412">
            <a:off x="3215030" y="208845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Andrea</a:t>
            </a:r>
          </a:p>
        </p:txBody>
      </p:sp>
      <p:sp>
        <p:nvSpPr>
          <p:cNvPr id="6" name="Textfeld 5"/>
          <p:cNvSpPr txBox="1"/>
          <p:nvPr/>
        </p:nvSpPr>
        <p:spPr>
          <a:xfrm rot="21388894">
            <a:off x="2603480" y="3847241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Simone</a:t>
            </a:r>
          </a:p>
        </p:txBody>
      </p:sp>
      <p:sp>
        <p:nvSpPr>
          <p:cNvPr id="7" name="Textfeld 6"/>
          <p:cNvSpPr txBox="1"/>
          <p:nvPr/>
        </p:nvSpPr>
        <p:spPr>
          <a:xfrm rot="896412">
            <a:off x="6674140" y="251459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Brigitte</a:t>
            </a:r>
          </a:p>
        </p:txBody>
      </p:sp>
      <p:sp>
        <p:nvSpPr>
          <p:cNvPr id="8" name="Textfeld 7"/>
          <p:cNvSpPr txBox="1"/>
          <p:nvPr/>
        </p:nvSpPr>
        <p:spPr>
          <a:xfrm rot="896412">
            <a:off x="6847780" y="435603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</a:t>
            </a:r>
          </a:p>
        </p:txBody>
      </p:sp>
      <p:sp>
        <p:nvSpPr>
          <p:cNvPr id="9" name="Textfeld 8"/>
          <p:cNvSpPr txBox="1"/>
          <p:nvPr/>
        </p:nvSpPr>
        <p:spPr>
          <a:xfrm rot="896412">
            <a:off x="4632995" y="483780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Wilhelm</a:t>
            </a:r>
          </a:p>
        </p:txBody>
      </p:sp>
      <p:sp>
        <p:nvSpPr>
          <p:cNvPr id="10" name="Textfeld 9"/>
          <p:cNvSpPr txBox="1"/>
          <p:nvPr/>
        </p:nvSpPr>
        <p:spPr>
          <a:xfrm rot="20900955">
            <a:off x="5230945" y="346285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Lumen</a:t>
            </a:r>
          </a:p>
        </p:txBody>
      </p:sp>
      <p:sp>
        <p:nvSpPr>
          <p:cNvPr id="11" name="Textfeld 10"/>
          <p:cNvSpPr txBox="1"/>
          <p:nvPr/>
        </p:nvSpPr>
        <p:spPr>
          <a:xfrm rot="20900955">
            <a:off x="1674947" y="487857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Lumen</a:t>
            </a:r>
          </a:p>
        </p:txBody>
      </p:sp>
      <p:sp>
        <p:nvSpPr>
          <p:cNvPr id="13" name="Rechteck 12"/>
          <p:cNvSpPr/>
          <p:nvPr/>
        </p:nvSpPr>
        <p:spPr>
          <a:xfrm>
            <a:off x="5067955" y="1981200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Dorchadas</a:t>
            </a:r>
            <a:endParaRPr lang="en-US" dirty="0"/>
          </a:p>
        </p:txBody>
      </p:sp>
      <p:sp>
        <p:nvSpPr>
          <p:cNvPr id="14" name="Rechteck 13"/>
          <p:cNvSpPr/>
          <p:nvPr/>
        </p:nvSpPr>
        <p:spPr>
          <a:xfrm>
            <a:off x="838200" y="3647516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Diarmid</a:t>
            </a:r>
            <a:endParaRPr lang="en-US" dirty="0"/>
          </a:p>
        </p:txBody>
      </p:sp>
      <p:sp>
        <p:nvSpPr>
          <p:cNvPr id="15" name="Rechteck 14"/>
          <p:cNvSpPr/>
          <p:nvPr/>
        </p:nvSpPr>
        <p:spPr>
          <a:xfrm>
            <a:off x="7772400" y="3466996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Jamel</a:t>
            </a:r>
            <a:endParaRPr lang="en-US" dirty="0"/>
          </a:p>
        </p:txBody>
      </p:sp>
      <p:sp>
        <p:nvSpPr>
          <p:cNvPr id="16" name="Rechteck 15"/>
          <p:cNvSpPr/>
          <p:nvPr/>
        </p:nvSpPr>
        <p:spPr>
          <a:xfrm>
            <a:off x="6622843" y="5638800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Keisuke</a:t>
            </a:r>
          </a:p>
        </p:txBody>
      </p:sp>
      <p:sp>
        <p:nvSpPr>
          <p:cNvPr id="17" name="Rechteck 16"/>
          <p:cNvSpPr/>
          <p:nvPr/>
        </p:nvSpPr>
        <p:spPr>
          <a:xfrm>
            <a:off x="3149832" y="5454134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Dietgard</a:t>
            </a:r>
            <a:endParaRPr lang="en-US" dirty="0"/>
          </a:p>
        </p:txBody>
      </p:sp>
      <p:sp>
        <p:nvSpPr>
          <p:cNvPr id="18" name="Rechteck 17"/>
          <p:cNvSpPr/>
          <p:nvPr/>
        </p:nvSpPr>
        <p:spPr>
          <a:xfrm>
            <a:off x="921326" y="5480255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Noor</a:t>
            </a:r>
          </a:p>
        </p:txBody>
      </p:sp>
      <p:sp>
        <p:nvSpPr>
          <p:cNvPr id="19" name="Rechteck 18"/>
          <p:cNvSpPr/>
          <p:nvPr/>
        </p:nvSpPr>
        <p:spPr>
          <a:xfrm>
            <a:off x="3916761" y="3919543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Dafne</a:t>
            </a:r>
            <a:endParaRPr lang="en-US" dirty="0"/>
          </a:p>
        </p:txBody>
      </p:sp>
      <p:sp>
        <p:nvSpPr>
          <p:cNvPr id="20" name="Rechteck 19"/>
          <p:cNvSpPr/>
          <p:nvPr/>
        </p:nvSpPr>
        <p:spPr>
          <a:xfrm>
            <a:off x="2229007" y="2702626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Laraine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714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decision-tre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63750" y="2514600"/>
            <a:ext cx="5016500" cy="236220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Flowchart that selects labels for input values</a:t>
            </a:r>
          </a:p>
          <a:p>
            <a:pPr lvl="1"/>
            <a:r>
              <a:rPr lang="en-US" b="1" dirty="0"/>
              <a:t>Decision nodes</a:t>
            </a:r>
            <a:r>
              <a:rPr lang="en-US" dirty="0"/>
              <a:t> check feature values</a:t>
            </a:r>
          </a:p>
          <a:p>
            <a:pPr lvl="1"/>
            <a:r>
              <a:rPr lang="en-US" b="1" dirty="0"/>
              <a:t>Leaf nodes</a:t>
            </a:r>
            <a:r>
              <a:rPr lang="en-US" dirty="0"/>
              <a:t> assign labels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Start with the root node (</a:t>
            </a:r>
            <a:r>
              <a:rPr lang="en-US" b="1" dirty="0"/>
              <a:t>decision stump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 feature value that classifies all input best</a:t>
            </a:r>
          </a:p>
          <a:p>
            <a:pPr lvl="1"/>
            <a:r>
              <a:rPr lang="en-US" dirty="0"/>
              <a:t>Continue growing using most informative features</a:t>
            </a:r>
          </a:p>
        </p:txBody>
      </p:sp>
    </p:spTree>
    <p:extLst>
      <p:ext uri="{BB962C8B-B14F-4D97-AF65-F5344CB8AC3E}">
        <p14:creationId xmlns:p14="http://schemas.microsoft.com/office/powerpoint/2010/main" val="2139245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 golf example</a:t>
            </a:r>
          </a:p>
        </p:txBody>
      </p:sp>
      <p:pic>
        <p:nvPicPr>
          <p:cNvPr id="4" name="Grafik 3" descr="decision_trees_Seite_04"/>
          <p:cNvPicPr>
            <a:picLocks noGrp="1" noChangeAspect="1"/>
          </p:cNvPicPr>
          <p:nvPr isPhoto="1"/>
        </p:nvPicPr>
        <p:blipFill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1" y="1507614"/>
            <a:ext cx="8442366" cy="4881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1376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decision tree</a:t>
            </a:r>
          </a:p>
        </p:txBody>
      </p:sp>
      <p:pic>
        <p:nvPicPr>
          <p:cNvPr id="4" name="Grafik 3" descr="decision_trees_Seite_05"/>
          <p:cNvPicPr>
            <a:picLocks noGrp="1" noChangeAspect="1"/>
          </p:cNvPicPr>
          <p:nvPr isPhoto="1"/>
        </p:nvPicPr>
        <p:blipFill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1262" y="1615044"/>
            <a:ext cx="8360230" cy="47976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6277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decision_trees_Seite_08"/>
          <p:cNvPicPr>
            <a:picLocks noGrp="1" noChangeAspect="1"/>
          </p:cNvPicPr>
          <p:nvPr isPhoto="1"/>
        </p:nvPicPr>
        <p:blipFill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9712" y="3088500"/>
            <a:ext cx="6197480" cy="33832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find the best decision tree?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4013" y="1520255"/>
            <a:ext cx="8640763" cy="1836737"/>
          </a:xfrm>
        </p:spPr>
        <p:txBody>
          <a:bodyPr/>
          <a:lstStyle/>
          <a:p>
            <a:r>
              <a:rPr lang="en-US" dirty="0"/>
              <a:t>Search through all possible trees? </a:t>
            </a:r>
            <a:r>
              <a:rPr lang="en-US" dirty="0">
                <a:sym typeface="Wingdings" pitchFamily="2" charset="2"/>
              </a:rPr>
              <a:t> Too expensive.</a:t>
            </a:r>
          </a:p>
          <a:p>
            <a:r>
              <a:rPr lang="en-US" dirty="0"/>
              <a:t>This tree also explains all the training data. </a:t>
            </a:r>
            <a:br>
              <a:rPr lang="en-US" dirty="0"/>
            </a:br>
            <a:r>
              <a:rPr lang="en-US" dirty="0"/>
              <a:t>Will it generalize well to new data?</a:t>
            </a:r>
          </a:p>
          <a:p>
            <a:pPr marL="0" indent="0">
              <a:buNone/>
            </a:pPr>
            <a:r>
              <a:rPr lang="en-US" sz="900" dirty="0"/>
              <a:t> 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Determine good decision nodes based on information gain.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Do not </a:t>
            </a:r>
            <a:r>
              <a:rPr lang="en-US" dirty="0" err="1"/>
              <a:t>overfit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946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(for two classes)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380" y="2895600"/>
            <a:ext cx="2914020" cy="2870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1524000"/>
            <a:ext cx="54863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en-US" sz="2000" dirty="0"/>
              <a:t>S is a set of examples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000" dirty="0"/>
              <a:t>P</a:t>
            </a:r>
            <a:r>
              <a:rPr lang="en-US" sz="2000" baseline="-25000" dirty="0"/>
              <a:t>i</a:t>
            </a:r>
            <a:r>
              <a:rPr lang="en-US" sz="2000" dirty="0"/>
              <a:t> is the proportion of examples in class </a:t>
            </a:r>
            <a:r>
              <a:rPr lang="en-US" sz="2000"/>
              <a:t>i</a:t>
            </a:r>
            <a:endParaRPr lang="en-US" sz="2000" dirty="0"/>
          </a:p>
          <a:p>
            <a:pPr marL="342900" indent="-342900">
              <a:buFont typeface="Wingdings" charset="2"/>
              <a:buChar char="§"/>
            </a:pPr>
            <a:r>
              <a:rPr lang="en-US" sz="2000" dirty="0" err="1"/>
              <a:t>P</a:t>
            </a:r>
            <a:r>
              <a:rPr lang="en-US" sz="2000" baseline="-25000" dirty="0" err="1"/>
              <a:t>j</a:t>
            </a:r>
            <a:r>
              <a:rPr lang="en-US" sz="2000" dirty="0"/>
              <a:t> = 1 – p</a:t>
            </a:r>
            <a:r>
              <a:rPr lang="en-US" sz="2000" baseline="-25000" dirty="0"/>
              <a:t>i</a:t>
            </a:r>
            <a:r>
              <a:rPr lang="en-US" sz="2000" dirty="0"/>
              <a:t> is the proportion of examples in the other class j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" y="4724400"/>
            <a:ext cx="4876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Interpretation</a:t>
            </a:r>
            <a:r>
              <a:rPr lang="en-US" sz="2000" dirty="0"/>
              <a:t>: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000" dirty="0"/>
              <a:t>Amount of </a:t>
            </a:r>
            <a:r>
              <a:rPr lang="en-US" sz="2000" dirty="0" err="1"/>
              <a:t>unorderedness</a:t>
            </a:r>
            <a:r>
              <a:rPr lang="en-US" sz="2000" dirty="0"/>
              <a:t> in the class distribution of S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12713" y="3348038"/>
          <a:ext cx="5641975" cy="69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Equation" r:id="rId4" imgW="1866900" imgH="228600" progId="Equation.3">
                  <p:embed/>
                </p:oleObj>
              </mc:Choice>
              <mc:Fallback>
                <p:oleObj name="Equation" r:id="rId4" imgW="1866900" imgH="2286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2713" y="3348038"/>
                        <a:ext cx="5641975" cy="690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H="1" flipV="1">
            <a:off x="6477000" y="5410200"/>
            <a:ext cx="381000" cy="381000"/>
          </a:xfrm>
          <a:prstGeom prst="straightConnector1">
            <a:avLst/>
          </a:prstGeom>
          <a:ln w="50800">
            <a:solidFill>
              <a:srgbClr val="00339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6096000" y="5791200"/>
            <a:ext cx="2743200" cy="60960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00339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Minimal value if only one class left in S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8229600" y="5334000"/>
            <a:ext cx="381000" cy="457200"/>
          </a:xfrm>
          <a:prstGeom prst="straightConnector1">
            <a:avLst/>
          </a:prstGeom>
          <a:ln w="50800">
            <a:solidFill>
              <a:srgbClr val="00339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5943600" y="1828800"/>
            <a:ext cx="2971800" cy="60960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00339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Maximal value at equal class distribution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7543800" y="2438400"/>
            <a:ext cx="0" cy="609600"/>
          </a:xfrm>
          <a:prstGeom prst="straightConnector1">
            <a:avLst/>
          </a:prstGeom>
          <a:ln w="50800">
            <a:solidFill>
              <a:srgbClr val="00339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195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entropy / information</a:t>
            </a:r>
          </a:p>
        </p:txBody>
      </p:sp>
      <p:pic>
        <p:nvPicPr>
          <p:cNvPr id="4" name="Inhaltsplatzhalter 3" descr="decision_trees_Seite_14"/>
          <p:cNvPicPr>
            <a:picLocks noGrp="1" noChangeAspect="1"/>
          </p:cNvPicPr>
          <p:nvPr isPhoto="1">
            <p:ph idx="1"/>
          </p:nvPr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" t="23203" r="1819" b="7013"/>
          <a:stretch/>
        </p:blipFill>
        <p:spPr>
          <a:xfrm>
            <a:off x="250825" y="1630633"/>
            <a:ext cx="8640763" cy="4693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nhaltsplatzhalter 3" descr="decision_trees_Seite_09"/>
          <p:cNvPicPr>
            <a:picLocks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4" t="21823" r="49611" b="44983"/>
          <a:stretch/>
        </p:blipFill>
        <p:spPr bwMode="auto">
          <a:xfrm>
            <a:off x="6553200" y="4147985"/>
            <a:ext cx="2183232" cy="1567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81000" y="1652587"/>
            <a:ext cx="8458200" cy="246221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Wingdings" charset="2"/>
              <a:buChar char="§"/>
            </a:pPr>
            <a:endParaRPr lang="en-US" sz="2000" dirty="0"/>
          </a:p>
          <a:p>
            <a:r>
              <a:rPr lang="en-US" sz="2000" dirty="0"/>
              <a:t>Problem: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sz="2000" dirty="0"/>
              <a:t>Entropy only computes the quality of a single (sub-)set of examples</a:t>
            </a:r>
          </a:p>
          <a:p>
            <a:pPr marL="1257300" lvl="2" indent="-342900">
              <a:buFont typeface="Wingdings" charset="2"/>
              <a:buChar char="§"/>
            </a:pPr>
            <a:r>
              <a:rPr lang="en-US" sz="2000" dirty="0"/>
              <a:t>Corresponds to a single value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sz="2000" dirty="0"/>
              <a:t>How can we compute the quality of the entire split?</a:t>
            </a:r>
          </a:p>
          <a:p>
            <a:pPr marL="806450" lvl="1" indent="-177800">
              <a:buFont typeface="Wingdings" charset="2"/>
              <a:buChar char="§"/>
            </a:pPr>
            <a:r>
              <a:rPr lang="en-US" sz="2000" dirty="0"/>
              <a:t>Corresponds to an entire attribute</a:t>
            </a:r>
          </a:p>
          <a:p>
            <a:r>
              <a:rPr lang="en-US" sz="2000" dirty="0"/>
              <a:t>Solution: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sz="2000" dirty="0"/>
              <a:t>Compute the weighted average over all sets resulting from the split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" y="4188023"/>
            <a:ext cx="4038600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1257300" lvl="2" indent="-342900">
              <a:buFont typeface="Wingdings" charset="2"/>
              <a:buChar char="§"/>
            </a:pPr>
            <a:r>
              <a:rPr lang="en-US" sz="2000" dirty="0"/>
              <a:t>Weighted by their size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5105400"/>
            <a:ext cx="5257800" cy="61555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/>
              <a:t>Example: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sz="2000" dirty="0"/>
              <a:t>Average entropy for attribute </a:t>
            </a:r>
            <a:r>
              <a:rPr lang="en-US" sz="2000" dirty="0">
                <a:latin typeface="American Typewriter"/>
                <a:cs typeface="American Typewriter"/>
              </a:rPr>
              <a:t>Outlook</a:t>
            </a:r>
            <a:r>
              <a:rPr lang="en-US" sz="20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531685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DDDCB1-8E2D-0740-947E-1C8D86DB7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053" y="3481536"/>
            <a:ext cx="3878451" cy="29718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CC9988B-15FF-F948-BF5F-5A7896370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DFD572B-337E-1445-A032-BFBFDFEE99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9512" y="1592263"/>
                <a:ext cx="8640763" cy="526573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dirty="0">
                    <a:ea typeface="Cambria Math" panose="02040503050406030204" pitchFamily="18" charset="0"/>
                    <a:cs typeface="Courier New" pitchFamily="49" charset="0"/>
                  </a:rPr>
                  <a:t>outlook=sunny </a:t>
                </a:r>
                <a:r>
                  <a:rPr lang="en-US" sz="2000" dirty="0">
                    <a:cs typeface="Courier New" pitchFamily="49" charset="0"/>
                  </a:rPr>
                  <a:t>(3 yes/2 no)</a:t>
                </a:r>
              </a:p>
              <a:p>
                <a:pPr marL="0" indent="0">
                  <a:buNone/>
                </a:pPr>
                <a:r>
                  <a:rPr lang="de-DE" sz="2000" b="1" dirty="0">
                    <a:solidFill>
                      <a:schemeClr val="accent6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de-DE" sz="2000" b="1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𝐄𝐧𝐭𝐫𝐨𝐩𝐲</m:t>
                    </m:r>
                    <m:d>
                      <m:dPr>
                        <m:ctrlPr>
                          <a:rPr lang="de-DE" sz="20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1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𝐬𝐮𝐧𝐧𝐲</m:t>
                        </m:r>
                      </m:e>
                    </m:d>
                    <m:r>
                      <a:rPr lang="de-DE" sz="2000" b="1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de-DE" sz="2000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de-DE" sz="20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1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de-DE" sz="2000" b="1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  <m:r>
                      <a:rPr lang="de-DE" sz="2000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de-DE" sz="20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de-DE" sz="20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𝒍𝒐𝒈</m:t>
                        </m:r>
                      </m:fName>
                      <m:e>
                        <m:f>
                          <m:fPr>
                            <m:ctrlPr>
                              <a:rPr lang="de-DE" sz="2000" b="1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2000" b="1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num>
                          <m:den>
                            <m:r>
                              <a:rPr lang="de-DE" sz="2000" b="1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den>
                        </m:f>
                      </m:e>
                    </m:func>
                    <m:r>
                      <a:rPr lang="de-DE" sz="2000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f>
                      <m:fPr>
                        <m:ctrlPr>
                          <a:rPr lang="de-DE" sz="20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1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de-DE" sz="2000" b="1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  <m:r>
                      <a:rPr lang="de-DE" sz="2000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de-DE" sz="20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de-DE" sz="20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𝒍𝒐𝒈</m:t>
                        </m:r>
                      </m:fName>
                      <m:e>
                        <m:f>
                          <m:fPr>
                            <m:ctrlPr>
                              <a:rPr lang="de-DE" sz="2000" b="1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2000" b="1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num>
                          <m:den>
                            <m:r>
                              <a:rPr lang="de-DE" sz="2000" b="1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den>
                        </m:f>
                        <m:r>
                          <a:rPr lang="de-DE" sz="20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sz="20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de-DE" sz="20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de-DE" sz="20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𝟗𝟕</m:t>
                        </m:r>
                      </m:e>
                    </m:func>
                  </m:oMath>
                </a14:m>
                <a:endParaRPr lang="en-US" b="1" dirty="0">
                  <a:latin typeface="Courier New" pitchFamily="49" charset="0"/>
                  <a:cs typeface="Courier New" pitchFamily="49" charset="0"/>
                </a:endParaRPr>
              </a:p>
              <a:p>
                <a:pPr marL="0" indent="0">
                  <a:buNone/>
                </a:pPr>
                <a:endParaRPr lang="en-US" b="1" dirty="0">
                  <a:latin typeface="Courier New" pitchFamily="49" charset="0"/>
                  <a:cs typeface="Courier New" pitchFamily="49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ea typeface="Cambria Math" panose="02040503050406030204" pitchFamily="18" charset="0"/>
                    <a:cs typeface="Courier New" pitchFamily="49" charset="0"/>
                  </a:rPr>
                  <a:t>outlook=overcast </a:t>
                </a:r>
                <a:r>
                  <a:rPr lang="en-US" sz="2000" dirty="0">
                    <a:cs typeface="Courier New" pitchFamily="49" charset="0"/>
                  </a:rPr>
                  <a:t>(4 yes/0 no)</a:t>
                </a:r>
                <a:endParaRPr lang="en-US" sz="2000" dirty="0">
                  <a:latin typeface="Courier New" pitchFamily="49" charset="0"/>
                  <a:cs typeface="Courier New" pitchFamily="49" charset="0"/>
                </a:endParaRPr>
              </a:p>
              <a:p>
                <a:pPr marL="979488" indent="-979488">
                  <a:buClr>
                    <a:srgbClr val="2D2D8A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1" i="0">
                          <a:solidFill>
                            <a:srgbClr val="2D2D8A"/>
                          </a:solidFill>
                          <a:latin typeface="Cambria Math" panose="02040503050406030204" pitchFamily="18" charset="0"/>
                        </a:rPr>
                        <m:t>𝐄𝐧𝐭𝐫𝐨𝐩𝐲</m:t>
                      </m:r>
                      <m:d>
                        <m:dPr>
                          <m:ctrlPr>
                            <a:rPr lang="de-DE" sz="2000" b="1" i="1">
                              <a:solidFill>
                                <a:srgbClr val="2D2D8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0" smtClean="0">
                              <a:solidFill>
                                <a:srgbClr val="2D2D8A"/>
                              </a:solidFill>
                              <a:latin typeface="Cambria Math" panose="02040503050406030204" pitchFamily="18" charset="0"/>
                            </a:rPr>
                            <m:t>𝐨𝐯𝐞𝐫𝐜𝐚𝐬𝐭</m:t>
                          </m:r>
                        </m:e>
                      </m:d>
                      <m:r>
                        <a:rPr lang="de-DE" sz="2000" b="1" i="0">
                          <a:solidFill>
                            <a:srgbClr val="2D2D8A"/>
                          </a:solidFill>
                          <a:latin typeface="Cambria Math" panose="02040503050406030204" pitchFamily="18" charset="0"/>
                        </a:rPr>
                        <m:t>= −</m:t>
                      </m:r>
                      <m:r>
                        <a:rPr lang="de-DE" sz="2000" b="1" i="0" smtClean="0">
                          <a:solidFill>
                            <a:srgbClr val="2D2D8A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2000" b="1" i="0">
                          <a:solidFill>
                            <a:srgbClr val="2D2D8A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2000" b="1" i="0" smtClean="0">
                          <a:solidFill>
                            <a:srgbClr val="2D2D8A"/>
                          </a:solidFill>
                          <a:latin typeface="Cambria Math" panose="02040503050406030204" pitchFamily="18" charset="0"/>
                        </a:rPr>
                        <m:t>𝐥𝐨𝐠</m:t>
                      </m:r>
                      <m:r>
                        <a:rPr lang="de-DE" sz="2000" b="1" i="0" smtClean="0">
                          <a:solidFill>
                            <a:srgbClr val="2D2D8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000" b="1" i="0" smtClean="0">
                          <a:solidFill>
                            <a:srgbClr val="2D2D8A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2000" b="1" i="0">
                          <a:solidFill>
                            <a:srgbClr val="2D2D8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000" b="1" i="0" smtClean="0">
                          <a:solidFill>
                            <a:srgbClr val="2D2D8A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de-DE" sz="2000" b="1" i="0">
                          <a:solidFill>
                            <a:srgbClr val="2D2D8A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de-DE" sz="2000" b="1" i="1">
                              <a:solidFill>
                                <a:srgbClr val="2D2D8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de-DE" sz="2000" b="1" i="0">
                              <a:solidFill>
                                <a:srgbClr val="2D2D8A"/>
                              </a:solidFill>
                              <a:latin typeface="Cambria Math" panose="02040503050406030204" pitchFamily="18" charset="0"/>
                            </a:rPr>
                            <m:t>𝐥𝐨𝐠</m:t>
                          </m:r>
                        </m:fName>
                        <m:e>
                          <m:r>
                            <a:rPr lang="de-DE" sz="2000" b="1" i="0" smtClean="0">
                              <a:solidFill>
                                <a:srgbClr val="2D2D8A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de-DE" sz="2000" b="1" i="0">
                              <a:solidFill>
                                <a:srgbClr val="2D2D8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2000" b="1" i="0" smtClean="0">
                              <a:solidFill>
                                <a:srgbClr val="2D2D8A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func>
                    </m:oMath>
                  </m:oMathPara>
                </a14:m>
                <a:endParaRPr lang="en-US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ourier New" pitchFamily="49" charset="0"/>
                </a:endParaRPr>
              </a:p>
              <a:p>
                <a:pPr marL="0" indent="0">
                  <a:buNone/>
                </a:pPr>
                <a:endParaRPr lang="en-US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ourier New" pitchFamily="49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ea typeface="Cambria Math" panose="02040503050406030204" pitchFamily="18" charset="0"/>
                    <a:cs typeface="Courier New" pitchFamily="49" charset="0"/>
                  </a:rPr>
                  <a:t>outlook=rainy </a:t>
                </a:r>
                <a:r>
                  <a:rPr lang="en-US" sz="2000" dirty="0">
                    <a:cs typeface="Courier New" pitchFamily="49" charset="0"/>
                  </a:rPr>
                  <a:t>(2 yes/3 no)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1" i="0" smtClean="0">
                          <a:solidFill>
                            <a:srgbClr val="2D2D8A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de-DE" sz="2000" b="1" i="0">
                          <a:solidFill>
                            <a:srgbClr val="2D2D8A"/>
                          </a:solidFill>
                          <a:latin typeface="Cambria Math" panose="02040503050406030204" pitchFamily="18" charset="0"/>
                        </a:rPr>
                        <m:t>𝐄𝐧𝐭𝐫𝐨𝐩𝐲</m:t>
                      </m:r>
                      <m:d>
                        <m:dPr>
                          <m:ctrlPr>
                            <a:rPr lang="de-DE" sz="2000" b="1" i="1" smtClean="0">
                              <a:solidFill>
                                <a:srgbClr val="2D2D8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 i="0" smtClean="0">
                              <a:solidFill>
                                <a:srgbClr val="2D2D8A"/>
                              </a:solidFill>
                              <a:latin typeface="Cambria Math" panose="02040503050406030204" pitchFamily="18" charset="0"/>
                            </a:rPr>
                            <m:t>𝐫𝐚𝐢𝐧𝐲</m:t>
                          </m:r>
                        </m:e>
                      </m:d>
                      <m:r>
                        <a:rPr lang="de-DE" sz="2000" b="1" i="0">
                          <a:solidFill>
                            <a:srgbClr val="2D2D8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de-DE" sz="2000" b="1">
                          <a:solidFill>
                            <a:srgbClr val="2D2D8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sz="2000" b="1" i="1">
                              <a:solidFill>
                                <a:srgbClr val="2D2D8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1" i="1" smtClean="0">
                              <a:solidFill>
                                <a:srgbClr val="2D2D8A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de-DE" sz="2000" b="1">
                              <a:solidFill>
                                <a:srgbClr val="2D2D8A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  <m:r>
                        <a:rPr lang="de-DE" sz="2000" b="1">
                          <a:solidFill>
                            <a:srgbClr val="2D2D8A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de-DE" sz="2000" b="1" i="1">
                              <a:solidFill>
                                <a:srgbClr val="2D2D8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de-DE" sz="2000" b="1" i="1">
                              <a:solidFill>
                                <a:srgbClr val="2D2D8A"/>
                              </a:solidFill>
                              <a:latin typeface="Cambria Math" panose="02040503050406030204" pitchFamily="18" charset="0"/>
                            </a:rPr>
                            <m:t>𝒍𝒐𝒈</m:t>
                          </m:r>
                        </m:fName>
                        <m:e>
                          <m:f>
                            <m:fPr>
                              <m:ctrlPr>
                                <a:rPr lang="de-DE" sz="2000" b="1" i="1">
                                  <a:solidFill>
                                    <a:srgbClr val="2D2D8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b="1" i="1" smtClean="0">
                                  <a:solidFill>
                                    <a:srgbClr val="2D2D8A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num>
                            <m:den>
                              <m:r>
                                <a:rPr lang="de-DE" sz="2000" b="1">
                                  <a:solidFill>
                                    <a:srgbClr val="2D2D8A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den>
                          </m:f>
                        </m:e>
                      </m:func>
                      <m:r>
                        <a:rPr lang="de-DE" sz="2000" b="1">
                          <a:solidFill>
                            <a:srgbClr val="2D2D8A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de-DE" sz="2000" b="1" i="1">
                              <a:solidFill>
                                <a:srgbClr val="2D2D8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1" i="1" smtClean="0">
                              <a:solidFill>
                                <a:srgbClr val="2D2D8A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de-DE" sz="2000" b="1">
                              <a:solidFill>
                                <a:srgbClr val="2D2D8A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  <m:r>
                        <a:rPr lang="de-DE" sz="2000" b="1">
                          <a:solidFill>
                            <a:srgbClr val="2D2D8A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de-DE" sz="2000" b="1" i="1">
                              <a:solidFill>
                                <a:srgbClr val="2D2D8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de-DE" sz="2000" b="1" i="1">
                              <a:solidFill>
                                <a:srgbClr val="2D2D8A"/>
                              </a:solidFill>
                              <a:latin typeface="Cambria Math" panose="02040503050406030204" pitchFamily="18" charset="0"/>
                            </a:rPr>
                            <m:t>𝒍𝒐𝒈</m:t>
                          </m:r>
                        </m:fName>
                        <m:e>
                          <m:f>
                            <m:fPr>
                              <m:ctrlPr>
                                <a:rPr lang="de-DE" sz="2000" b="1" i="1">
                                  <a:solidFill>
                                    <a:srgbClr val="2D2D8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b="1" i="1" smtClean="0">
                                  <a:solidFill>
                                    <a:srgbClr val="2D2D8A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num>
                            <m:den>
                              <m:r>
                                <a:rPr lang="de-DE" sz="2000" b="1">
                                  <a:solidFill>
                                    <a:srgbClr val="2D2D8A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den>
                          </m:f>
                          <m:r>
                            <a:rPr lang="de-DE" sz="2000" b="1" i="1">
                              <a:solidFill>
                                <a:srgbClr val="2D2D8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2000" b="1" i="1">
                              <a:solidFill>
                                <a:srgbClr val="2D2D8A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de-DE" sz="2000" b="1" i="1">
                              <a:solidFill>
                                <a:srgbClr val="2D2D8A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de-DE" sz="2000" b="1" i="1">
                              <a:solidFill>
                                <a:srgbClr val="2D2D8A"/>
                              </a:solidFill>
                              <a:latin typeface="Cambria Math" panose="02040503050406030204" pitchFamily="18" charset="0"/>
                            </a:rPr>
                            <m:t>𝟗𝟕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2000" dirty="0">
                    <a:ea typeface="Cambria Math" panose="02040503050406030204" pitchFamily="18" charset="0"/>
                    <a:cs typeface="Courier New" pitchFamily="49" charset="0"/>
                  </a:rPr>
                  <a:t>Information(outlook) = </a:t>
                </a:r>
              </a:p>
              <a:p>
                <a:pPr marL="361950" indent="-47625">
                  <a:buNone/>
                </a:pPr>
                <a:r>
                  <a:rPr lang="de-DE" sz="20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20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lang="de-DE" sz="20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𝟏𝟒</m:t>
                        </m:r>
                      </m:den>
                    </m:f>
                    <m:r>
                      <a:rPr lang="de-DE" sz="2000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de-DE" sz="2000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de-DE" sz="2000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de-DE" sz="2000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𝟗𝟕</m:t>
                    </m:r>
                    <m:r>
                      <a:rPr lang="de-DE" sz="20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de-DE" sz="20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num>
                      <m:den>
                        <m:r>
                          <a:rPr lang="de-DE" sz="20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𝟏𝟒</m:t>
                        </m:r>
                      </m:den>
                    </m:f>
                    <m:r>
                      <a:rPr lang="de-DE" sz="2000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de-DE" sz="2000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de-DE" sz="20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20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lang="de-DE" sz="20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𝟏𝟒</m:t>
                        </m:r>
                      </m:den>
                    </m:f>
                    <m:r>
                      <a:rPr lang="de-DE" sz="2000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de-DE" sz="2000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de-DE" sz="2000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de-DE" sz="2000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𝟗𝟕</m:t>
                    </m:r>
                    <m:r>
                      <a:rPr lang="de-DE" sz="2000" b="1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</m:t>
                    </m:r>
                    <m:r>
                      <a:rPr lang="de-DE" sz="2000" b="1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de-DE" sz="2000" b="1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de-DE" sz="2000" b="1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𝟔𝟗</m:t>
                    </m:r>
                  </m:oMath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DFD572B-337E-1445-A032-BFBFDFEE99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1592263"/>
                <a:ext cx="8640763" cy="5265737"/>
              </a:xfrm>
              <a:blipFill>
                <a:blip r:embed="rId4"/>
                <a:stretch>
                  <a:fillRect l="-587" t="-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8">
            <a:extLst>
              <a:ext uri="{FF2B5EF4-FFF2-40B4-BE49-F238E27FC236}">
                <a16:creationId xmlns:a16="http://schemas.microsoft.com/office/drawing/2014/main" id="{63B09625-E7A3-9847-A215-AA512AEF3748}"/>
              </a:ext>
            </a:extLst>
          </p:cNvPr>
          <p:cNvSpPr/>
          <p:nvPr/>
        </p:nvSpPr>
        <p:spPr>
          <a:xfrm>
            <a:off x="6681788" y="2564904"/>
            <a:ext cx="2209800" cy="381000"/>
          </a:xfrm>
          <a:prstGeom prst="wedgeRoundRectCallout">
            <a:avLst>
              <a:gd name="adj1" fmla="val -80826"/>
              <a:gd name="adj2" fmla="val 123499"/>
              <a:gd name="adj3" fmla="val 16667"/>
            </a:avLst>
          </a:prstGeom>
          <a:solidFill>
            <a:srgbClr val="FFC000"/>
          </a:solidFill>
          <a:ln w="12700">
            <a:solidFill>
              <a:srgbClr val="00339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log(0) is undefined</a:t>
            </a:r>
          </a:p>
        </p:txBody>
      </p:sp>
    </p:spTree>
    <p:extLst>
      <p:ext uri="{BB962C8B-B14F-4D97-AF65-F5344CB8AC3E}">
        <p14:creationId xmlns:p14="http://schemas.microsoft.com/office/powerpoint/2010/main" val="203431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1F7C95-D11D-534B-817F-D6E594F1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of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BCFD0F6-3789-8945-858A-9FFFBBD1BD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825" y="1484784"/>
                <a:ext cx="8640763" cy="183673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Feature humidity</a:t>
                </a:r>
              </a:p>
              <a:p>
                <a:pPr lvl="1"/>
                <a:r>
                  <a:rPr lang="en-US" sz="1800" dirty="0"/>
                  <a:t>Entropy(high) = 0.99 (3 yes/4 no)</a:t>
                </a:r>
              </a:p>
              <a:p>
                <a:pPr lvl="1"/>
                <a:r>
                  <a:rPr lang="en-US" sz="1800" dirty="0"/>
                  <a:t>Entropy(low) = 0.59 (6 yes/1 no)</a:t>
                </a:r>
              </a:p>
              <a:p>
                <a:pPr lvl="1"/>
                <a:r>
                  <a:rPr lang="en-US" sz="18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ourier New" pitchFamily="49" charset="0"/>
                  </a:rPr>
                  <a:t>Information(humidity)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8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𝟕</m:t>
                        </m:r>
                      </m:num>
                      <m:den>
                        <m:r>
                          <a:rPr lang="de-DE" sz="18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𝟏𝟒</m:t>
                        </m:r>
                      </m:den>
                    </m:f>
                    <m:r>
                      <a:rPr lang="de-DE" sz="1800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de-DE" sz="1800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de-DE" sz="1800" b="1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de-DE" sz="1800" b="1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𝟗𝟗</m:t>
                    </m:r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de-DE" sz="18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8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𝟕</m:t>
                        </m:r>
                      </m:num>
                      <m:den>
                        <m:r>
                          <a:rPr lang="de-DE" sz="18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𝟏𝟒</m:t>
                        </m:r>
                      </m:den>
                    </m:f>
                    <m:r>
                      <a:rPr lang="de-DE" sz="1800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de-DE" sz="1800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de-DE" sz="1800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de-DE" sz="1800" b="1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𝟓𝟗</m:t>
                    </m:r>
                    <m:r>
                      <a:rPr lang="de-DE" sz="1800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1800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de-DE" sz="1800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de-DE" sz="1800" b="1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𝟕</m:t>
                    </m:r>
                    <m:r>
                      <a:rPr lang="de-DE" sz="1800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Feature wind</a:t>
                </a:r>
              </a:p>
              <a:p>
                <a:pPr lvl="1"/>
                <a:r>
                  <a:rPr lang="en-US" sz="1800" dirty="0"/>
                  <a:t>Entropy(weak) = 0.81 (6 yes/2 no)</a:t>
                </a:r>
              </a:p>
              <a:p>
                <a:pPr lvl="1"/>
                <a:r>
                  <a:rPr lang="en-US" sz="1800" dirty="0"/>
                  <a:t>Entropy(strong) = 1.0 (3 yes/3 no)</a:t>
                </a:r>
              </a:p>
              <a:p>
                <a:pPr lvl="1"/>
                <a:r>
                  <a:rPr lang="en-US" sz="18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ourier New" pitchFamily="49" charset="0"/>
                  </a:rPr>
                  <a:t>Information(wind)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8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𝟖</m:t>
                        </m:r>
                      </m:num>
                      <m:den>
                        <m:r>
                          <a:rPr lang="de-DE" sz="18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𝟏𝟒</m:t>
                        </m:r>
                      </m:den>
                    </m:f>
                    <m:r>
                      <a:rPr lang="de-DE" sz="1800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de-DE" sz="1800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de-DE" sz="1800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de-DE" sz="1800" b="1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𝟖𝟏</m:t>
                    </m:r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de-DE" sz="18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8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𝟔</m:t>
                        </m:r>
                      </m:num>
                      <m:den>
                        <m:r>
                          <a:rPr lang="de-DE" sz="18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𝟏𝟒</m:t>
                        </m:r>
                      </m:den>
                    </m:f>
                    <m:r>
                      <a:rPr lang="de-DE" sz="1800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de-DE" sz="1800" b="1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de-DE" sz="1800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1800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de-DE" sz="1800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de-DE" sz="1800" b="1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de-DE" sz="1800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Feature temperature</a:t>
                </a:r>
              </a:p>
              <a:p>
                <a:pPr lvl="1"/>
                <a:r>
                  <a:rPr lang="en-US" sz="1800" dirty="0"/>
                  <a:t>Entropy(hot) = 1.0 (2 yes/2 no)</a:t>
                </a:r>
              </a:p>
              <a:p>
                <a:pPr lvl="1"/>
                <a:r>
                  <a:rPr lang="en-US" sz="1800" dirty="0"/>
                  <a:t>Entropy(mild) = 0.92 (4 yes/2 no)</a:t>
                </a:r>
              </a:p>
              <a:p>
                <a:pPr lvl="1"/>
                <a:r>
                  <a:rPr lang="en-US" sz="1800" dirty="0"/>
                  <a:t>Entropy(cool) = 0.81 (3 yes/1 no)</a:t>
                </a:r>
              </a:p>
              <a:p>
                <a:pPr lvl="1"/>
                <a:r>
                  <a:rPr lang="en-US" sz="18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ourier New" pitchFamily="49" charset="0"/>
                  </a:rPr>
                  <a:t>Information(temperature)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8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num>
                      <m:den>
                        <m:r>
                          <a:rPr lang="de-DE" sz="18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𝟏𝟒</m:t>
                        </m:r>
                      </m:den>
                    </m:f>
                    <m:r>
                      <a:rPr lang="de-DE" sz="1800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de-DE" sz="1800" b="1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de-DE" sz="18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8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𝟔</m:t>
                        </m:r>
                      </m:num>
                      <m:den>
                        <m:r>
                          <a:rPr lang="de-DE" sz="18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𝟏𝟒</m:t>
                        </m:r>
                      </m:den>
                    </m:f>
                    <m:r>
                      <a:rPr lang="de-DE" sz="1800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de-DE" sz="1800" b="1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de-DE" sz="1800" b="1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de-DE" sz="1800" b="1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𝟗𝟐</m:t>
                    </m:r>
                    <m:r>
                      <a:rPr lang="de-DE" sz="1800" b="1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</m:t>
                    </m:r>
                    <m:f>
                      <m:fPr>
                        <m:ctrlPr>
                          <a:rPr lang="de-DE" sz="18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num>
                      <m:den>
                        <m:r>
                          <a:rPr lang="de-DE" sz="18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𝟏𝟒</m:t>
                        </m:r>
                      </m:den>
                    </m:f>
                    <m:r>
                      <a:rPr lang="de-DE" sz="1800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de-DE" sz="1800" b="1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de-DE" sz="1800" b="1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de-DE" sz="1800" b="1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𝟖𝟏</m:t>
                    </m:r>
                    <m:r>
                      <a:rPr lang="de-DE" sz="1800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1800" b="1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de-DE" sz="1800" b="1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de-DE" sz="1800" b="1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𝟗𝟏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BCFD0F6-3789-8945-858A-9FFFBBD1BD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825" y="1484784"/>
                <a:ext cx="8640763" cy="1836737"/>
              </a:xfrm>
              <a:blipFill>
                <a:blip r:embed="rId3"/>
                <a:stretch>
                  <a:fillRect l="-881" t="-2055" b="-16986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11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D386F-779E-5544-81B3-D4C302FA6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B3E5057-C820-5D46-A327-E64536102F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452" y="1592263"/>
            <a:ext cx="4545508" cy="4776787"/>
          </a:xfrm>
        </p:spPr>
      </p:pic>
    </p:spTree>
    <p:extLst>
      <p:ext uri="{BB962C8B-B14F-4D97-AF65-F5344CB8AC3E}">
        <p14:creationId xmlns:p14="http://schemas.microsoft.com/office/powerpoint/2010/main" val="1994233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F31AE8-F5D7-B643-B340-4D4B1E78D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Gain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F27146-964E-BD4B-8CDF-1BE512B8D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592263"/>
            <a:ext cx="8640763" cy="1836737"/>
          </a:xfrm>
        </p:spPr>
        <p:txBody>
          <a:bodyPr/>
          <a:lstStyle/>
          <a:p>
            <a:r>
              <a:rPr lang="en-US" dirty="0"/>
              <a:t>Entropy(before) = 0.94 (9 yes/5 no)</a:t>
            </a:r>
          </a:p>
          <a:p>
            <a:endParaRPr lang="en-US" dirty="0"/>
          </a:p>
          <a:p>
            <a:r>
              <a:rPr lang="en-US" b="1" dirty="0" err="1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InformationGain</a:t>
            </a:r>
            <a:r>
              <a:rPr lang="en-US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(outlook) = 0.94 – 0.69 = 0.25</a:t>
            </a:r>
          </a:p>
          <a:p>
            <a:r>
              <a:rPr lang="en-US" b="1" dirty="0" err="1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InformationGain</a:t>
            </a:r>
            <a:r>
              <a:rPr lang="en-US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(humidity) = 0.94 – 0.79 = 0.15</a:t>
            </a:r>
          </a:p>
          <a:p>
            <a:r>
              <a:rPr lang="en-US" b="1" dirty="0" err="1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InformationGain</a:t>
            </a:r>
            <a:r>
              <a:rPr lang="en-US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(wind) = 0.94 – 0.89 = 0.05</a:t>
            </a:r>
          </a:p>
          <a:p>
            <a:r>
              <a:rPr lang="en-US" b="1" dirty="0" err="1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InformationGain</a:t>
            </a:r>
            <a:r>
              <a:rPr lang="en-US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(temperature) = 0.94 – 0.91 = 0.03</a:t>
            </a:r>
          </a:p>
          <a:p>
            <a:endParaRPr lang="en-US" b="1" dirty="0">
              <a:solidFill>
                <a:schemeClr val="accent6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dirty="0"/>
              <a:t>Select feature outlook as root node</a:t>
            </a:r>
          </a:p>
          <a:p>
            <a:endParaRPr lang="en-US" b="1" dirty="0">
              <a:solidFill>
                <a:schemeClr val="accent6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688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19E3AC-C8F8-B744-939C-E2BC64786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ID3 algorithm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FFB4F5-A51D-0F48-87A5-4746D8B43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592263"/>
            <a:ext cx="8640763" cy="4861073"/>
          </a:xfrm>
          <a:solidFill>
            <a:schemeClr val="accent2"/>
          </a:solidFill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</a:rPr>
              <a:t>Input: instance set </a:t>
            </a:r>
            <a:r>
              <a:rPr lang="en-US" sz="2000" b="1" dirty="0">
                <a:solidFill>
                  <a:srgbClr val="FFC000"/>
                </a:solidFill>
              </a:rPr>
              <a:t>S</a:t>
            </a:r>
            <a:r>
              <a:rPr lang="en-US" sz="2000" b="1" dirty="0">
                <a:solidFill>
                  <a:schemeClr val="bg1"/>
                </a:solidFill>
              </a:rPr>
              <a:t>, Output: decision tree </a:t>
            </a:r>
            <a:r>
              <a:rPr lang="en-US" sz="2000" b="1" dirty="0">
                <a:solidFill>
                  <a:srgbClr val="FFC000"/>
                </a:solidFill>
              </a:rPr>
              <a:t>T</a:t>
            </a:r>
          </a:p>
          <a:p>
            <a:pPr marL="0" indent="0">
              <a:buNone/>
            </a:pPr>
            <a:endParaRPr lang="en-US" sz="20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</a:rPr>
              <a:t>If all instances in </a:t>
            </a:r>
            <a:r>
              <a:rPr lang="en-US" sz="2000" b="1" dirty="0">
                <a:solidFill>
                  <a:srgbClr val="FFC000"/>
                </a:solidFill>
              </a:rPr>
              <a:t>S</a:t>
            </a:r>
            <a:r>
              <a:rPr lang="en-US" sz="2000" b="1" dirty="0">
                <a:solidFill>
                  <a:schemeClr val="bg1"/>
                </a:solidFill>
              </a:rPr>
              <a:t> belong to the same class </a:t>
            </a:r>
            <a:r>
              <a:rPr lang="en-US" sz="2000" b="1" dirty="0">
                <a:solidFill>
                  <a:srgbClr val="FFC000"/>
                </a:solidFill>
              </a:rPr>
              <a:t>c</a:t>
            </a:r>
            <a:endParaRPr lang="en-US" sz="2000" b="1" dirty="0">
              <a:solidFill>
                <a:schemeClr val="bg1"/>
              </a:solidFill>
            </a:endParaRPr>
          </a:p>
          <a:p>
            <a:pPr marL="180975" lvl="1" indent="0">
              <a:buNone/>
            </a:pP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add</a:t>
            </a:r>
            <a:r>
              <a:rPr lang="en-US" b="1" dirty="0">
                <a:solidFill>
                  <a:schemeClr val="bg1"/>
                </a:solidFill>
              </a:rPr>
              <a:t> a new leaf to </a:t>
            </a:r>
            <a:r>
              <a:rPr lang="en-US" b="1" dirty="0">
                <a:solidFill>
                  <a:srgbClr val="FFC000"/>
                </a:solidFill>
              </a:rPr>
              <a:t>T</a:t>
            </a:r>
            <a:r>
              <a:rPr lang="en-US" b="1" dirty="0">
                <a:solidFill>
                  <a:schemeClr val="bg1"/>
                </a:solidFill>
              </a:rPr>
              <a:t> and label it with </a:t>
            </a:r>
            <a:r>
              <a:rPr lang="en-US" b="1" dirty="0">
                <a:solidFill>
                  <a:srgbClr val="FFC000"/>
                </a:solidFill>
              </a:rPr>
              <a:t>c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</a:rPr>
              <a:t>Else</a:t>
            </a:r>
          </a:p>
          <a:p>
            <a:pPr marL="180975" lvl="1" indent="0">
              <a:buNone/>
            </a:pPr>
            <a:r>
              <a:rPr lang="en-US" b="1" dirty="0">
                <a:solidFill>
                  <a:schemeClr val="bg1"/>
                </a:solidFill>
              </a:rPr>
              <a:t>Calculate a feature evaluation measure and select the best feature</a:t>
            </a:r>
            <a:r>
              <a:rPr lang="en-US" b="1" dirty="0">
                <a:solidFill>
                  <a:srgbClr val="FFC000"/>
                </a:solidFill>
              </a:rPr>
              <a:t> f</a:t>
            </a:r>
          </a:p>
          <a:p>
            <a:pPr marL="180975" lvl="1" indent="0">
              <a:buNone/>
            </a:pPr>
            <a:r>
              <a:rPr lang="en-US" b="1" dirty="0">
                <a:solidFill>
                  <a:schemeClr val="bg1"/>
                </a:solidFill>
              </a:rPr>
              <a:t>Add node </a:t>
            </a:r>
            <a:r>
              <a:rPr lang="en-US" b="1" dirty="0">
                <a:solidFill>
                  <a:srgbClr val="FFC000"/>
                </a:solidFill>
              </a:rPr>
              <a:t>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>
                <a:solidFill>
                  <a:schemeClr val="bg1"/>
                </a:solidFill>
              </a:rPr>
              <a:t>to</a:t>
            </a:r>
            <a:r>
              <a:rPr lang="en-US" b="1">
                <a:solidFill>
                  <a:srgbClr val="FFC000"/>
                </a:solidFill>
              </a:rPr>
              <a:t> T </a:t>
            </a:r>
            <a:r>
              <a:rPr lang="en-US" b="1" dirty="0">
                <a:solidFill>
                  <a:schemeClr val="bg1"/>
                </a:solidFill>
              </a:rPr>
              <a:t>with </a:t>
            </a:r>
            <a:r>
              <a:rPr lang="en-US" b="1" dirty="0">
                <a:solidFill>
                  <a:srgbClr val="FFC000"/>
                </a:solidFill>
              </a:rPr>
              <a:t>f</a:t>
            </a:r>
            <a:r>
              <a:rPr lang="en-US" b="1" dirty="0">
                <a:solidFill>
                  <a:schemeClr val="bg1"/>
                </a:solidFill>
              </a:rPr>
              <a:t> as decision</a:t>
            </a:r>
          </a:p>
          <a:p>
            <a:pPr marL="361950" lvl="2" indent="0">
              <a:buNone/>
            </a:pPr>
            <a:r>
              <a:rPr lang="en-US" b="1" dirty="0">
                <a:solidFill>
                  <a:schemeClr val="bg1"/>
                </a:solidFill>
              </a:rPr>
              <a:t>For each value </a:t>
            </a:r>
            <a:r>
              <a:rPr lang="en-US" b="1" dirty="0">
                <a:solidFill>
                  <a:srgbClr val="FFC000"/>
                </a:solidFill>
                <a:latin typeface="American Typewriter"/>
                <a:cs typeface="American Typewriter"/>
              </a:rPr>
              <a:t>v</a:t>
            </a:r>
            <a:r>
              <a:rPr lang="en-US" b="1" baseline="-25000" dirty="0">
                <a:solidFill>
                  <a:srgbClr val="FFC000"/>
                </a:solidFill>
                <a:latin typeface="American Typewriter"/>
                <a:cs typeface="American Typewriter"/>
              </a:rPr>
              <a:t>i</a:t>
            </a:r>
            <a:r>
              <a:rPr lang="en-US" b="1" dirty="0">
                <a:solidFill>
                  <a:schemeClr val="bg1"/>
                </a:solidFill>
              </a:rPr>
              <a:t> of </a:t>
            </a:r>
            <a:r>
              <a:rPr lang="en-US" b="1" dirty="0">
                <a:solidFill>
                  <a:srgbClr val="FFC000"/>
                </a:solidFill>
                <a:latin typeface="American Typewriter"/>
              </a:rPr>
              <a:t>f</a:t>
            </a:r>
            <a:endParaRPr lang="en-US" b="1" dirty="0">
              <a:solidFill>
                <a:srgbClr val="FFC000"/>
              </a:solidFill>
            </a:endParaRPr>
          </a:p>
          <a:p>
            <a:pPr marL="544512" lvl="3" indent="0">
              <a:buNone/>
            </a:pPr>
            <a:r>
              <a:rPr lang="en-US" sz="2000" b="1" dirty="0">
                <a:solidFill>
                  <a:schemeClr val="bg1"/>
                </a:solidFill>
              </a:rPr>
              <a:t>Let </a:t>
            </a:r>
            <a:r>
              <a:rPr lang="en-US" sz="2000" b="1" dirty="0">
                <a:solidFill>
                  <a:srgbClr val="FFC000"/>
                </a:solidFill>
              </a:rPr>
              <a:t>S</a:t>
            </a:r>
            <a:r>
              <a:rPr lang="en-US" sz="2000" b="1" baseline="-25000" dirty="0">
                <a:solidFill>
                  <a:srgbClr val="FFC000"/>
                </a:solidFill>
              </a:rPr>
              <a:t>i</a:t>
            </a:r>
            <a:r>
              <a:rPr lang="en-US" sz="2000" b="1" dirty="0">
                <a:solidFill>
                  <a:schemeClr val="bg1"/>
                </a:solidFill>
              </a:rPr>
              <a:t> = {all examples in </a:t>
            </a:r>
            <a:r>
              <a:rPr lang="en-US" sz="2000" b="1" dirty="0">
                <a:solidFill>
                  <a:srgbClr val="FFC000"/>
                </a:solidFill>
              </a:rPr>
              <a:t>S</a:t>
            </a:r>
            <a:r>
              <a:rPr lang="en-US" sz="2000" b="1" dirty="0">
                <a:solidFill>
                  <a:schemeClr val="bg1"/>
                </a:solidFill>
              </a:rPr>
              <a:t> with </a:t>
            </a:r>
            <a:r>
              <a:rPr lang="en-US" sz="2000" b="1" dirty="0">
                <a:solidFill>
                  <a:srgbClr val="FFC000"/>
                </a:solidFill>
              </a:rPr>
              <a:t>f=v</a:t>
            </a:r>
            <a:r>
              <a:rPr lang="en-US" sz="2000" b="1" baseline="-25000" dirty="0">
                <a:solidFill>
                  <a:srgbClr val="FFC000"/>
                </a:solidFill>
              </a:rPr>
              <a:t>i</a:t>
            </a:r>
            <a:r>
              <a:rPr lang="en-US" sz="2000" b="1" dirty="0">
                <a:solidFill>
                  <a:schemeClr val="bg1"/>
                </a:solidFill>
              </a:rPr>
              <a:t>}</a:t>
            </a:r>
          </a:p>
          <a:p>
            <a:pPr marL="350838" lvl="2" indent="0">
              <a:buNone/>
            </a:pPr>
            <a:r>
              <a:rPr lang="en-US" b="1" dirty="0">
                <a:solidFill>
                  <a:schemeClr val="bg1"/>
                </a:solidFill>
              </a:rPr>
              <a:t>For each </a:t>
            </a:r>
            <a:r>
              <a:rPr lang="en-US" b="1" dirty="0">
                <a:solidFill>
                  <a:srgbClr val="FFC000"/>
                </a:solidFill>
              </a:rPr>
              <a:t>S</a:t>
            </a:r>
            <a:r>
              <a:rPr lang="en-US" b="1" baseline="-25000" dirty="0">
                <a:solidFill>
                  <a:srgbClr val="FFC000"/>
                </a:solidFill>
              </a:rPr>
              <a:t>i</a:t>
            </a:r>
            <a:endParaRPr lang="en-US" b="1" dirty="0">
              <a:solidFill>
                <a:srgbClr val="FFC000"/>
              </a:solidFill>
            </a:endParaRPr>
          </a:p>
          <a:p>
            <a:pPr marL="544512" lvl="3" indent="0">
              <a:buNone/>
            </a:pPr>
            <a:r>
              <a:rPr lang="en-US" sz="2000" b="1" dirty="0">
                <a:solidFill>
                  <a:schemeClr val="bg1"/>
                </a:solidFill>
              </a:rPr>
              <a:t>run ID3 to construct a subtree </a:t>
            </a:r>
            <a:r>
              <a:rPr lang="en-US" sz="2000" b="1" dirty="0" err="1">
                <a:solidFill>
                  <a:srgbClr val="FFC000"/>
                </a:solidFill>
              </a:rPr>
              <a:t>T</a:t>
            </a:r>
            <a:r>
              <a:rPr lang="en-US" sz="2000" b="1" baseline="-25000" dirty="0" err="1">
                <a:solidFill>
                  <a:srgbClr val="FFC000"/>
                </a:solidFill>
              </a:rPr>
              <a:t>i</a:t>
            </a:r>
            <a:endParaRPr lang="en-US" sz="2000" b="1" baseline="-25000" dirty="0">
              <a:solidFill>
                <a:srgbClr val="FFC000"/>
              </a:solidFill>
            </a:endParaRPr>
          </a:p>
          <a:p>
            <a:pPr marL="544512" lvl="3" indent="0">
              <a:buNone/>
            </a:pPr>
            <a:r>
              <a:rPr lang="en-US" sz="2000" b="1" dirty="0">
                <a:solidFill>
                  <a:schemeClr val="bg1"/>
                </a:solidFill>
              </a:rPr>
              <a:t>connect </a:t>
            </a:r>
            <a:r>
              <a:rPr lang="en-US" sz="2000" b="1" dirty="0" err="1">
                <a:solidFill>
                  <a:srgbClr val="FFC000"/>
                </a:solidFill>
              </a:rPr>
              <a:t>T</a:t>
            </a:r>
            <a:r>
              <a:rPr lang="en-US" sz="2000" b="1" baseline="-25000" dirty="0" err="1">
                <a:solidFill>
                  <a:srgbClr val="FFC000"/>
                </a:solidFill>
              </a:rPr>
              <a:t>i</a:t>
            </a:r>
            <a:r>
              <a:rPr lang="en-US" sz="2000" b="1" dirty="0">
                <a:solidFill>
                  <a:schemeClr val="bg1"/>
                </a:solidFill>
              </a:rPr>
              <a:t> and </a:t>
            </a:r>
            <a:r>
              <a:rPr lang="en-US" sz="2000" b="1" dirty="0">
                <a:solidFill>
                  <a:srgbClr val="FFC000"/>
                </a:solidFill>
              </a:rPr>
              <a:t>n</a:t>
            </a:r>
            <a:r>
              <a:rPr lang="en-US" sz="2000" b="1" dirty="0">
                <a:solidFill>
                  <a:schemeClr val="bg1"/>
                </a:solidFill>
              </a:rPr>
              <a:t> with an edge</a:t>
            </a:r>
          </a:p>
          <a:p>
            <a:pPr marL="544512" lvl="3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DFB9048-3FB5-DC4F-B01B-18C8F69E3E56}"/>
              </a:ext>
            </a:extLst>
          </p:cNvPr>
          <p:cNvSpPr txBox="1"/>
          <p:nvPr/>
        </p:nvSpPr>
        <p:spPr>
          <a:xfrm>
            <a:off x="6052788" y="2602426"/>
            <a:ext cx="213019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+mn-lt"/>
              </a:rPr>
              <a:t>e.g. information gain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6EC839-13A4-E640-9FFA-D186978C4F66}"/>
              </a:ext>
            </a:extLst>
          </p:cNvPr>
          <p:cNvSpPr txBox="1"/>
          <p:nvPr/>
        </p:nvSpPr>
        <p:spPr>
          <a:xfrm>
            <a:off x="5903438" y="3861048"/>
            <a:ext cx="2635673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+mn-lt"/>
              </a:rPr>
              <a:t>The feature evaluation measure needs to be recalculated every time for the remaining set S</a:t>
            </a:r>
            <a:r>
              <a:rPr lang="en-US" baseline="-25000" dirty="0">
                <a:solidFill>
                  <a:schemeClr val="accent6"/>
                </a:solidFill>
                <a:latin typeface="+mn-lt"/>
              </a:rPr>
              <a:t>i</a:t>
            </a:r>
            <a:r>
              <a:rPr lang="en-US" dirty="0">
                <a:solidFill>
                  <a:schemeClr val="accent6"/>
                </a:solidFill>
                <a:latin typeface="+mn-lt"/>
              </a:rPr>
              <a:t>.</a:t>
            </a:r>
            <a:endParaRPr lang="en-US" baseline="-250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4CA089A-2F98-9943-A882-896E88606E47}"/>
              </a:ext>
            </a:extLst>
          </p:cNvPr>
          <p:cNvSpPr txBox="1"/>
          <p:nvPr/>
        </p:nvSpPr>
        <p:spPr>
          <a:xfrm>
            <a:off x="6228184" y="5291916"/>
            <a:ext cx="165618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+mn-lt"/>
              </a:rPr>
              <a:t>recursion step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027A71A4-0A7B-5A42-8BB0-029CF1B69F96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4211960" y="2787092"/>
            <a:ext cx="1840828" cy="67147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47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Inhaltsplatzhalter 4" descr="decision_trees_Seite_17"/>
          <p:cNvPicPr>
            <a:picLocks noGrp="1" noChangeAspect="1"/>
          </p:cNvPicPr>
          <p:nvPr isPhoto="1">
            <p:ph idx="1"/>
          </p:nvPr>
        </p:nvPicPr>
        <p:blipFill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6250" y="1556792"/>
            <a:ext cx="8369912" cy="4789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nhaltsplatzhalter 3" descr="decision_trees_Seite_09"/>
          <p:cNvPicPr>
            <a:picLocks noChangeAspect="1"/>
          </p:cNvPicPr>
          <p:nvPr isPhoto="1"/>
        </p:nvPicPr>
        <p:blipFill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10400" y="1600200"/>
            <a:ext cx="1910972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5840FBEA-F2D0-2541-90DC-4AEA1D028583}"/>
              </a:ext>
            </a:extLst>
          </p:cNvPr>
          <p:cNvSpPr/>
          <p:nvPr/>
        </p:nvSpPr>
        <p:spPr>
          <a:xfrm>
            <a:off x="395536" y="4941168"/>
            <a:ext cx="1953502" cy="79208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6"/>
                </a:solidFill>
              </a:rPr>
              <a:t>Start recursion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7C82BDC-413E-6B49-8551-404F442ED898}"/>
              </a:ext>
            </a:extLst>
          </p:cNvPr>
          <p:cNvSpPr/>
          <p:nvPr/>
        </p:nvSpPr>
        <p:spPr>
          <a:xfrm>
            <a:off x="3347864" y="5157191"/>
            <a:ext cx="2736304" cy="11890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All examples in </a:t>
            </a:r>
            <a:r>
              <a:rPr lang="en-US" sz="2000" b="1" dirty="0">
                <a:solidFill>
                  <a:srgbClr val="FFC000"/>
                </a:solidFill>
              </a:rPr>
              <a:t>S</a:t>
            </a:r>
            <a:r>
              <a:rPr lang="en-US" sz="2000" b="1" dirty="0">
                <a:solidFill>
                  <a:schemeClr val="bg1"/>
                </a:solidFill>
              </a:rPr>
              <a:t> belong to class </a:t>
            </a:r>
            <a:r>
              <a:rPr lang="en-US" sz="2000" b="1" dirty="0">
                <a:solidFill>
                  <a:srgbClr val="FFC000"/>
                </a:solidFill>
              </a:rPr>
              <a:t>yes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br>
              <a:rPr lang="en-US" sz="2000" b="1" dirty="0">
                <a:solidFill>
                  <a:schemeClr val="bg1"/>
                </a:solidFill>
              </a:rPr>
            </a:br>
            <a:r>
              <a:rPr lang="en-US" sz="2000" b="1" dirty="0">
                <a:solidFill>
                  <a:schemeClr val="bg1"/>
                </a:solidFill>
                <a:sym typeface="Wingdings" pitchFamily="2" charset="2"/>
              </a:rPr>
              <a:t> add leaf node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BE8F559-B96A-9748-8A5A-6FF25B3BA4EF}"/>
              </a:ext>
            </a:extLst>
          </p:cNvPr>
          <p:cNvSpPr/>
          <p:nvPr/>
        </p:nvSpPr>
        <p:spPr>
          <a:xfrm>
            <a:off x="1115616" y="1772816"/>
            <a:ext cx="2592288" cy="8909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Outlook is selected as root node (based on information gain)</a:t>
            </a:r>
          </a:p>
        </p:txBody>
      </p:sp>
    </p:spTree>
    <p:extLst>
      <p:ext uri="{BB962C8B-B14F-4D97-AF65-F5344CB8AC3E}">
        <p14:creationId xmlns:p14="http://schemas.microsoft.com/office/powerpoint/2010/main" val="477448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Inhaltsplatzhalter 4" descr="decision_trees_Seite_18"/>
          <p:cNvPicPr>
            <a:picLocks noGrp="1" noChangeAspect="1"/>
          </p:cNvPicPr>
          <p:nvPr isPhoto="1">
            <p:ph idx="1"/>
          </p:nvPr>
        </p:nvPicPr>
        <p:blipFill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0825" y="1625274"/>
            <a:ext cx="8640763" cy="47234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6453DA47-3DCC-2944-9FB3-19D5CA6F1C37}"/>
              </a:ext>
            </a:extLst>
          </p:cNvPr>
          <p:cNvSpPr txBox="1"/>
          <p:nvPr/>
        </p:nvSpPr>
        <p:spPr>
          <a:xfrm>
            <a:off x="384695" y="4653136"/>
            <a:ext cx="8317681" cy="144655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solidFill>
                  <a:schemeClr val="accent6"/>
                </a:solidFill>
                <a:latin typeface="+mn-lt"/>
              </a:rPr>
              <a:t>InformationGain</a:t>
            </a:r>
            <a:r>
              <a:rPr lang="en-US" sz="2200" b="1" dirty="0">
                <a:solidFill>
                  <a:schemeClr val="accent6"/>
                </a:solidFill>
                <a:latin typeface="+mn-lt"/>
              </a:rPr>
              <a:t>(temperature) =     	0.571</a:t>
            </a:r>
          </a:p>
          <a:p>
            <a:r>
              <a:rPr lang="en-US" sz="2200" b="1" dirty="0" err="1">
                <a:solidFill>
                  <a:schemeClr val="accent6"/>
                </a:solidFill>
                <a:latin typeface="+mn-lt"/>
              </a:rPr>
              <a:t>InformationGain</a:t>
            </a:r>
            <a:r>
              <a:rPr lang="en-US" sz="2200" b="1" dirty="0">
                <a:solidFill>
                  <a:schemeClr val="accent6"/>
                </a:solidFill>
                <a:latin typeface="+mn-lt"/>
              </a:rPr>
              <a:t>(humidity) = 	      	0.971</a:t>
            </a:r>
          </a:p>
          <a:p>
            <a:r>
              <a:rPr lang="en-US" sz="2200" b="1" dirty="0" err="1">
                <a:solidFill>
                  <a:schemeClr val="accent6"/>
                </a:solidFill>
                <a:latin typeface="+mn-lt"/>
              </a:rPr>
              <a:t>InformationGain</a:t>
            </a:r>
            <a:r>
              <a:rPr lang="en-US" sz="2200" b="1" dirty="0">
                <a:solidFill>
                  <a:schemeClr val="accent6"/>
                </a:solidFill>
                <a:latin typeface="+mn-lt"/>
              </a:rPr>
              <a:t>(windy) = 		0.020</a:t>
            </a:r>
          </a:p>
          <a:p>
            <a:endParaRPr lang="en-US" sz="2200" b="1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8B1CED6-DCA7-8045-82AA-1BBF156E3DFC}"/>
              </a:ext>
            </a:extLst>
          </p:cNvPr>
          <p:cNvSpPr txBox="1"/>
          <p:nvPr/>
        </p:nvSpPr>
        <p:spPr>
          <a:xfrm>
            <a:off x="384694" y="5882576"/>
            <a:ext cx="8317681" cy="43088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+mn-lt"/>
                <a:sym typeface="Wingdings" pitchFamily="2" charset="2"/>
              </a:rPr>
              <a:t> select humidity as root node of subtree for S</a:t>
            </a:r>
            <a:r>
              <a:rPr lang="en-US" sz="2200" baseline="-25000" dirty="0">
                <a:solidFill>
                  <a:schemeClr val="bg1"/>
                </a:solidFill>
                <a:latin typeface="+mn-lt"/>
                <a:sym typeface="Wingdings" pitchFamily="2" charset="2"/>
              </a:rPr>
              <a:t>i</a:t>
            </a:r>
            <a:r>
              <a:rPr lang="en-US" sz="2200" dirty="0">
                <a:solidFill>
                  <a:schemeClr val="bg1"/>
                </a:solidFill>
                <a:latin typeface="+mn-lt"/>
                <a:sym typeface="Wingdings" pitchFamily="2" charset="2"/>
              </a:rPr>
              <a:t> (outlook = sunny)</a:t>
            </a:r>
            <a:endParaRPr lang="en-US" sz="22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9785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Inhaltsplatzhalter 4" descr="decision_trees_Seite_19"/>
          <p:cNvPicPr>
            <a:picLocks noGrp="1" noChangeAspect="1"/>
          </p:cNvPicPr>
          <p:nvPr isPhoto="1">
            <p:ph idx="1"/>
          </p:nvPr>
        </p:nvPicPr>
        <p:blipFill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2616" y="1519833"/>
            <a:ext cx="8497181" cy="478948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7319463-4AE6-8349-9DF1-C8D7D3DC99D9}"/>
              </a:ext>
            </a:extLst>
          </p:cNvPr>
          <p:cNvSpPr/>
          <p:nvPr/>
        </p:nvSpPr>
        <p:spPr>
          <a:xfrm>
            <a:off x="6588224" y="4653136"/>
            <a:ext cx="1953502" cy="79208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6"/>
                </a:solidFill>
              </a:rPr>
              <a:t>Start recursion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D4F652C-EA69-1341-A995-F2ECE609C12E}"/>
              </a:ext>
            </a:extLst>
          </p:cNvPr>
          <p:cNvSpPr/>
          <p:nvPr/>
        </p:nvSpPr>
        <p:spPr>
          <a:xfrm>
            <a:off x="467544" y="2204864"/>
            <a:ext cx="2592288" cy="8909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Humidity is selected as root node (based on information gain)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E88C55F-0001-F14A-9406-1AAF1182587D}"/>
              </a:ext>
            </a:extLst>
          </p:cNvPr>
          <p:cNvSpPr/>
          <p:nvPr/>
        </p:nvSpPr>
        <p:spPr>
          <a:xfrm>
            <a:off x="1043608" y="5373216"/>
            <a:ext cx="4248472" cy="9365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All examples in </a:t>
            </a:r>
            <a:r>
              <a:rPr lang="en-US" sz="2000" b="1" dirty="0">
                <a:solidFill>
                  <a:srgbClr val="FFC000"/>
                </a:solidFill>
              </a:rPr>
              <a:t>S’</a:t>
            </a:r>
            <a:r>
              <a:rPr lang="en-US" sz="2000" b="1" dirty="0">
                <a:solidFill>
                  <a:schemeClr val="bg1"/>
                </a:solidFill>
              </a:rPr>
              <a:t> belong to one class</a:t>
            </a:r>
            <a:br>
              <a:rPr lang="en-US" sz="2000" b="1" dirty="0">
                <a:solidFill>
                  <a:schemeClr val="bg1"/>
                </a:solidFill>
              </a:rPr>
            </a:br>
            <a:r>
              <a:rPr lang="en-US" sz="2000" b="1" dirty="0">
                <a:solidFill>
                  <a:schemeClr val="bg1"/>
                </a:solidFill>
                <a:sym typeface="Wingdings" pitchFamily="2" charset="2"/>
              </a:rPr>
              <a:t> add leaf node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5399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decision tree</a:t>
            </a:r>
          </a:p>
        </p:txBody>
      </p:sp>
      <p:pic>
        <p:nvPicPr>
          <p:cNvPr id="5" name="Inhaltsplatzhalter 4" descr="decision_trees_Seite_20"/>
          <p:cNvPicPr>
            <a:picLocks noGrp="1" noChangeAspect="1"/>
          </p:cNvPicPr>
          <p:nvPr isPhoto="1">
            <p:ph idx="1"/>
          </p:nvPr>
        </p:nvPicPr>
        <p:blipFill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9963" y="1524000"/>
            <a:ext cx="7435837" cy="48825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9102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Overfitting</a:t>
            </a:r>
            <a:r>
              <a:rPr lang="en-US" dirty="0"/>
              <a:t> and pruning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The smaller the complexity of a concept, the less it overfits the data</a:t>
            </a:r>
          </a:p>
          <a:p>
            <a:pPr lvl="1"/>
            <a:r>
              <a:rPr lang="en-US" sz="1800" dirty="0"/>
              <a:t>a polynomial of degree </a:t>
            </a:r>
            <a:r>
              <a:rPr lang="en-US" sz="1800" i="1" dirty="0"/>
              <a:t>n </a:t>
            </a:r>
            <a:r>
              <a:rPr lang="en-US" sz="1800" dirty="0"/>
              <a:t>can always fit </a:t>
            </a:r>
            <a:r>
              <a:rPr lang="en-US" sz="1800" i="1" dirty="0"/>
              <a:t>n</a:t>
            </a:r>
            <a:r>
              <a:rPr lang="en-US" sz="1800" dirty="0"/>
              <a:t>+1 points</a:t>
            </a:r>
          </a:p>
          <a:p>
            <a:pPr marL="0" indent="0">
              <a:buNone/>
            </a:pPr>
            <a:endParaRPr lang="en-US" sz="900" dirty="0"/>
          </a:p>
          <a:p>
            <a:pPr marL="0" indent="0">
              <a:buNone/>
            </a:pPr>
            <a:r>
              <a:rPr lang="en-US" sz="2000" dirty="0"/>
              <a:t>Thus, learning algorithms try to keep the learned concepts simple</a:t>
            </a:r>
          </a:p>
          <a:p>
            <a:pPr lvl="1"/>
            <a:r>
              <a:rPr lang="en-US" sz="1800" dirty="0"/>
              <a:t>note a “perfect” fit on the training data can always be found for a decision tree! (except when data is contradictory)</a:t>
            </a:r>
          </a:p>
          <a:p>
            <a:pPr marL="0" indent="0">
              <a:buNone/>
            </a:pPr>
            <a:endParaRPr lang="en-US" sz="900" b="1" dirty="0"/>
          </a:p>
          <a:p>
            <a:pPr marL="0" indent="0">
              <a:buNone/>
            </a:pPr>
            <a:r>
              <a:rPr lang="en-US" sz="2000" b="1" dirty="0"/>
              <a:t>Pre-pruning</a:t>
            </a:r>
          </a:p>
          <a:p>
            <a:pPr lvl="1"/>
            <a:r>
              <a:rPr lang="en-US" sz="1800" dirty="0"/>
              <a:t>stop growing a branch when information becomes unreliable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Post-pruning</a:t>
            </a:r>
          </a:p>
          <a:p>
            <a:pPr lvl="1"/>
            <a:r>
              <a:rPr lang="en-US" sz="1800" dirty="0"/>
              <a:t>grow a decision tree that correctly classifies all training data</a:t>
            </a:r>
          </a:p>
          <a:p>
            <a:pPr lvl="1"/>
            <a:r>
              <a:rPr lang="en-US" sz="1800" dirty="0"/>
              <a:t>simplify it later by replacing some nodes with leaves</a:t>
            </a:r>
          </a:p>
          <a:p>
            <a:pPr marL="0" indent="0">
              <a:buNone/>
            </a:pPr>
            <a:endParaRPr lang="en-US" sz="900" dirty="0"/>
          </a:p>
          <a:p>
            <a:pPr marL="0" indent="0">
              <a:buNone/>
            </a:pPr>
            <a:r>
              <a:rPr lang="en-US" sz="2000" dirty="0"/>
              <a:t>Post-pruning preferred in practice, because pre-pruning can “stop early”</a:t>
            </a:r>
          </a:p>
        </p:txBody>
      </p:sp>
    </p:spTree>
    <p:extLst>
      <p:ext uri="{BB962C8B-B14F-4D97-AF65-F5344CB8AC3E}">
        <p14:creationId xmlns:p14="http://schemas.microsoft.com/office/powerpoint/2010/main" val="212390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Sub-tree replacement</a:t>
            </a:r>
          </a:p>
        </p:txBody>
      </p:sp>
      <p:pic>
        <p:nvPicPr>
          <p:cNvPr id="4" name="Inhaltsplatzhalter 3" descr="decision_trees_Seite_40"/>
          <p:cNvPicPr>
            <a:picLocks noGrp="1" noChangeAspect="1"/>
          </p:cNvPicPr>
          <p:nvPr isPhoto="1">
            <p:ph idx="1"/>
          </p:nvPr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t="21818" r="2451" b="4936"/>
          <a:stretch/>
        </p:blipFill>
        <p:spPr>
          <a:xfrm>
            <a:off x="444154" y="1592263"/>
            <a:ext cx="8254105" cy="47894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31452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Sub-tree replacement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3"/>
          <a:srcRect l="56394" t="13102" r="10040" b="43449"/>
          <a:stretch/>
        </p:blipFill>
        <p:spPr bwMode="auto">
          <a:xfrm>
            <a:off x="1981200" y="3813250"/>
            <a:ext cx="2316321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3"/>
          <a:srcRect l="32689" t="56552" r="34128" b="-1"/>
          <a:stretch/>
        </p:blipFill>
        <p:spPr bwMode="auto">
          <a:xfrm>
            <a:off x="5105400" y="3895023"/>
            <a:ext cx="2362201" cy="2200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feld 4"/>
          <p:cNvSpPr txBox="1"/>
          <p:nvPr/>
        </p:nvSpPr>
        <p:spPr>
          <a:xfrm>
            <a:off x="2546890" y="603146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Overfitted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5822270" y="603146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Pruned</a:t>
            </a:r>
          </a:p>
        </p:txBody>
      </p:sp>
      <p:pic>
        <p:nvPicPr>
          <p:cNvPr id="9" name="Inhaltsplatzhalter 3" descr="decision_trees_Seite_40"/>
          <p:cNvPicPr>
            <a:picLocks noGrp="1" noChangeAspect="1"/>
          </p:cNvPicPr>
          <p:nvPr isPhoto="1">
            <p:ph idx="1"/>
          </p:nvPr>
        </p:nvPicPr>
        <p:blipFill rotWithShape="1">
          <a:blip r:embed="rId4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" t="58172" r="58342" b="3790"/>
          <a:stretch/>
        </p:blipFill>
        <p:spPr>
          <a:xfrm>
            <a:off x="1667139" y="1600201"/>
            <a:ext cx="2667000" cy="2146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nhaltsplatzhalter 3" descr="decision_trees_Seite_40"/>
          <p:cNvPicPr>
            <a:picLocks noChangeAspect="1"/>
          </p:cNvPicPr>
          <p:nvPr isPhoto="1"/>
        </p:nvPicPr>
        <p:blipFill rotWithShape="1">
          <a:blip r:embed="rId5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33" t="21818" r="11742" b="54319"/>
          <a:stretch/>
        </p:blipFill>
        <p:spPr bwMode="auto">
          <a:xfrm>
            <a:off x="5105400" y="1828801"/>
            <a:ext cx="2147408" cy="137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Gerade Verbindung mit Pfeil 10"/>
          <p:cNvCxnSpPr/>
          <p:nvPr/>
        </p:nvCxnSpPr>
        <p:spPr>
          <a:xfrm>
            <a:off x="5653960" y="3041176"/>
            <a:ext cx="289640" cy="13022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4"/>
          <p:cNvPicPr>
            <a:picLocks noChangeAspect="1" noChangeArrowheads="1"/>
          </p:cNvPicPr>
          <p:nvPr/>
        </p:nvPicPr>
        <p:blipFill rotWithShape="1">
          <a:blip r:embed="rId3"/>
          <a:srcRect l="70533" t="17813" r="27429" b="79416"/>
          <a:stretch/>
        </p:blipFill>
        <p:spPr bwMode="auto">
          <a:xfrm>
            <a:off x="5978979" y="5029198"/>
            <a:ext cx="140607" cy="136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 rotWithShape="1">
          <a:blip r:embed="rId3"/>
          <a:srcRect l="70533" t="17813" r="27429" b="79416"/>
          <a:stretch/>
        </p:blipFill>
        <p:spPr bwMode="auto">
          <a:xfrm>
            <a:off x="2819400" y="5029200"/>
            <a:ext cx="140607" cy="136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11268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Sub-tree raising</a:t>
            </a:r>
          </a:p>
        </p:txBody>
      </p:sp>
      <p:pic>
        <p:nvPicPr>
          <p:cNvPr id="5" name="Inhaltsplatzhalter 4" descr="decision_trees_Seite_41"/>
          <p:cNvPicPr>
            <a:picLocks noGrp="1" noChangeAspect="1"/>
          </p:cNvPicPr>
          <p:nvPr isPhoto="1">
            <p:ph idx="1"/>
          </p:nvPr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7" t="22511" r="2060" b="6494"/>
          <a:stretch/>
        </p:blipFill>
        <p:spPr>
          <a:xfrm>
            <a:off x="348436" y="1592263"/>
            <a:ext cx="8445541" cy="47894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9760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D386F-779E-5544-81B3-D4C302FA6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949F7A0-E5FE-A147-AE37-EADBFC1CA5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062" y="1592263"/>
            <a:ext cx="4394288" cy="477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00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B26104-BA5B-264A-A74A-D8D75B669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D56FB5-DEEC-AD48-820F-E9565EDFA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Advantages</a:t>
            </a:r>
          </a:p>
          <a:p>
            <a:pPr lvl="1"/>
            <a:r>
              <a:rPr lang="en-US" dirty="0"/>
              <a:t>efficient to create (training is fast)</a:t>
            </a:r>
          </a:p>
          <a:p>
            <a:pPr lvl="1"/>
            <a:r>
              <a:rPr lang="en-US" dirty="0"/>
              <a:t>simple to interpret </a:t>
            </a:r>
            <a:r>
              <a:rPr lang="en-US" dirty="0">
                <a:sym typeface="Wingdings" pitchFamily="2" charset="2"/>
              </a:rPr>
              <a:t> liked by users, explicit knowledge: </a:t>
            </a:r>
            <a:r>
              <a:rPr lang="en-US" dirty="0"/>
              <a:t>white box model</a:t>
            </a:r>
          </a:p>
          <a:p>
            <a:pPr lvl="1"/>
            <a:r>
              <a:rPr lang="en-US" dirty="0"/>
              <a:t>useful to learn models for data which can be hierarchically categorized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Problems</a:t>
            </a:r>
          </a:p>
          <a:p>
            <a:pPr lvl="1"/>
            <a:r>
              <a:rPr lang="en-US" dirty="0"/>
              <a:t>overfitting is a serious problem (idiosyncrasies in the data set) </a:t>
            </a:r>
          </a:p>
          <a:p>
            <a:pPr lvl="1"/>
            <a:r>
              <a:rPr lang="en-US" dirty="0"/>
              <a:t>simpler, seemingly less accurate trees are often preferable </a:t>
            </a:r>
            <a:r>
              <a:rPr lang="en-US" dirty="0">
                <a:sym typeface="Wingdings" pitchFamily="2" charset="2"/>
              </a:rPr>
              <a:t> pruning</a:t>
            </a:r>
            <a:endParaRPr lang="en-US" dirty="0"/>
          </a:p>
          <a:p>
            <a:pPr lvl="1"/>
            <a:r>
              <a:rPr lang="en-US" dirty="0"/>
              <a:t>amount of training data in lower nodes is quite small </a:t>
            </a:r>
          </a:p>
          <a:p>
            <a:pPr lvl="2"/>
            <a:r>
              <a:rPr lang="en-US" dirty="0"/>
              <a:t>because it is split at every decision node</a:t>
            </a:r>
          </a:p>
          <a:p>
            <a:pPr lvl="1"/>
            <a:r>
              <a:rPr lang="en-US" dirty="0"/>
              <a:t>forces features to be checked in a specific order, even if features are independent of each other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5572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22A175-9D8B-9346-880F-721F2109E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week: Machine learning workflow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BD5A35-0F81-A04D-B5DB-B87A121A4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592263"/>
            <a:ext cx="8640763" cy="2196777"/>
          </a:xfrm>
        </p:spPr>
        <p:txBody>
          <a:bodyPr/>
          <a:lstStyle/>
          <a:p>
            <a:r>
              <a:rPr lang="en-US" dirty="0"/>
              <a:t>Define the problem and your hypothesis</a:t>
            </a:r>
          </a:p>
          <a:p>
            <a:r>
              <a:rPr lang="en-US" dirty="0"/>
              <a:t>Obtain data, split into train, dev, and test</a:t>
            </a:r>
          </a:p>
          <a:p>
            <a:r>
              <a:rPr lang="en-US" dirty="0"/>
              <a:t>Analyze the training data</a:t>
            </a:r>
          </a:p>
          <a:p>
            <a:r>
              <a:rPr lang="en-US" dirty="0"/>
              <a:t>Engineer features for your hypothesis</a:t>
            </a:r>
          </a:p>
          <a:p>
            <a:r>
              <a:rPr lang="en-US" b="1" dirty="0">
                <a:solidFill>
                  <a:schemeClr val="accent6"/>
                </a:solidFill>
              </a:rPr>
              <a:t>Select a machine learning algorithm for the task, set </a:t>
            </a:r>
            <a:r>
              <a:rPr lang="en-US" b="1" dirty="0" err="1">
                <a:solidFill>
                  <a:schemeClr val="accent6"/>
                </a:solidFill>
              </a:rPr>
              <a:t>hyperparameters</a:t>
            </a:r>
            <a:r>
              <a:rPr lang="en-US" b="1" dirty="0">
                <a:solidFill>
                  <a:schemeClr val="accent6"/>
                </a:solidFill>
              </a:rPr>
              <a:t>.</a:t>
            </a:r>
          </a:p>
          <a:p>
            <a:r>
              <a:rPr lang="en-US" dirty="0"/>
              <a:t>Train, </a:t>
            </a:r>
            <a:r>
              <a:rPr lang="en-US" b="1" dirty="0">
                <a:solidFill>
                  <a:schemeClr val="accent6"/>
                </a:solidFill>
              </a:rPr>
              <a:t>evaluate</a:t>
            </a:r>
            <a:r>
              <a:rPr lang="en-US" dirty="0"/>
              <a:t> on dev set, adjust</a:t>
            </a:r>
          </a:p>
          <a:p>
            <a:r>
              <a:rPr lang="en-US" dirty="0"/>
              <a:t>Test the model on the held-out data, visualize the results</a:t>
            </a:r>
          </a:p>
          <a:p>
            <a:r>
              <a:rPr lang="en-US" dirty="0"/>
              <a:t>Perform an error analysis, evaluate your hypothesis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957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94"/>
          <p:cNvSpPr txBox="1">
            <a:spLocks/>
          </p:cNvSpPr>
          <p:nvPr/>
        </p:nvSpPr>
        <p:spPr bwMode="auto">
          <a:xfrm>
            <a:off x="539552" y="2204864"/>
            <a:ext cx="8028384" cy="417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lvl="0" algn="ctr"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sz="8800" b="1" kern="0" dirty="0">
                <a:solidFill>
                  <a:schemeClr val="accent6"/>
                </a:solidFill>
                <a:latin typeface="Caveat" pitchFamily="2" charset="0"/>
              </a:rPr>
              <a:t>k-nearest neighbor</a:t>
            </a:r>
          </a:p>
          <a:p>
            <a:pPr lvl="0" algn="ctr"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defRPr/>
            </a:pPr>
            <a:r>
              <a:rPr kumimoji="0" lang="en-US" sz="8800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veat" pitchFamily="2" charset="0"/>
              </a:rPr>
              <a:t>(KNN)</a:t>
            </a:r>
            <a:endParaRPr kumimoji="0" lang="en-US" sz="19900" b="1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Caveat" pitchFamily="2" charset="0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25E720D-D711-EA49-9FD6-7ED5D9A10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 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5D8C836B-F603-E74E-9357-B27AAD27F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5" y="5085184"/>
            <a:ext cx="8640763" cy="486107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</a:rPr>
              <a:t>KNN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Naïve Bayes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SVMs</a:t>
            </a:r>
          </a:p>
        </p:txBody>
      </p:sp>
    </p:spTree>
    <p:extLst>
      <p:ext uri="{BB962C8B-B14F-4D97-AF65-F5344CB8AC3E}">
        <p14:creationId xmlns:p14="http://schemas.microsoft.com/office/powerpoint/2010/main" val="14980987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 prediction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Simply predict the class of the nearest neighbor of the unseen instance in the representation space. </a:t>
            </a:r>
          </a:p>
          <a:p>
            <a:endParaRPr lang="en-US" altLang="zh-CN" b="1" dirty="0"/>
          </a:p>
          <a:p>
            <a:pPr marL="0" indent="0">
              <a:buNone/>
            </a:pPr>
            <a:r>
              <a:rPr lang="en-US" altLang="zh-CN" b="1" dirty="0" err="1"/>
              <a:t>Voronoi</a:t>
            </a:r>
            <a:r>
              <a:rPr lang="en-US" altLang="zh-CN" b="1" dirty="0"/>
              <a:t> Diagram: </a:t>
            </a:r>
            <a:r>
              <a:rPr lang="en-US" altLang="zh-CN" dirty="0"/>
              <a:t>nearest neighbor in 2-dimensional space</a:t>
            </a:r>
          </a:p>
          <a:p>
            <a:pPr lvl="1"/>
            <a:r>
              <a:rPr lang="en-US" altLang="zh-CN" dirty="0"/>
              <a:t>example: 10 training instances</a:t>
            </a:r>
          </a:p>
          <a:p>
            <a:pPr lvl="1"/>
            <a:r>
              <a:rPr lang="en-US" altLang="zh-CN" dirty="0"/>
              <a:t>colored area: neighbor region of each training instance</a:t>
            </a:r>
          </a:p>
          <a:p>
            <a:pPr lvl="1"/>
            <a:r>
              <a:rPr lang="en-US" altLang="zh-CN" dirty="0"/>
              <a:t>determine color for test instance</a:t>
            </a:r>
          </a:p>
          <a:p>
            <a:pPr lvl="1"/>
            <a:r>
              <a:rPr lang="en-US" altLang="zh-CN" dirty="0"/>
              <a:t>assign class of training stance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How do we determine “</a:t>
            </a:r>
            <a:r>
              <a:rPr lang="en-US" altLang="zh-CN" b="1" dirty="0">
                <a:solidFill>
                  <a:schemeClr val="accent6"/>
                </a:solidFill>
              </a:rPr>
              <a:t>nearness</a:t>
            </a:r>
            <a:r>
              <a:rPr lang="en-US" altLang="zh-CN" dirty="0"/>
              <a:t>”?</a:t>
            </a:r>
          </a:p>
        </p:txBody>
      </p:sp>
      <p:pic>
        <p:nvPicPr>
          <p:cNvPr id="28674" name="Picture 2" descr="http://upload.wikimedia.org/wikipedia/commons/thumb/8/89/2Ddim-L2norm-10site.png/330px-2Ddim-L2norm-10si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68144" y="4293096"/>
            <a:ext cx="2234952" cy="211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21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71ECCF-C101-654D-A506-FDD385919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CB6906-D675-C74C-BC90-3159359F3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Nearness in feature space = similarity between represented concepts</a:t>
            </a:r>
          </a:p>
          <a:p>
            <a:r>
              <a:rPr lang="en-US" dirty="0"/>
              <a:t>Assumption: concepts that have similar values in many dimensions </a:t>
            </a:r>
            <a:br>
              <a:rPr lang="en-US" dirty="0"/>
            </a:br>
            <a:r>
              <a:rPr lang="en-US" dirty="0"/>
              <a:t>(= features) are similar.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do we measure similarity?</a:t>
            </a:r>
            <a:br>
              <a:rPr lang="en-US" dirty="0"/>
            </a:br>
            <a:r>
              <a:rPr lang="en-US" dirty="0"/>
              <a:t>By measuring the distance between two vectors in the feature space. </a:t>
            </a:r>
          </a:p>
        </p:txBody>
      </p:sp>
    </p:spTree>
    <p:extLst>
      <p:ext uri="{BB962C8B-B14F-4D97-AF65-F5344CB8AC3E}">
        <p14:creationId xmlns:p14="http://schemas.microsoft.com/office/powerpoint/2010/main" val="39878281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2CB5F2-0BED-B041-BB82-D222E0558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Euclidean distance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F3E7B10D-0A1F-8541-8C40-60747854D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6896" y="3284984"/>
            <a:ext cx="4739909" cy="312286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id="{840189D8-3756-5F45-9965-8822D43ADB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825" y="1484784"/>
                <a:ext cx="8640763" cy="1836737"/>
              </a:xfrm>
              <a:prstGeom prst="rect">
                <a:avLst/>
              </a:prstGeom>
            </p:spPr>
            <p:txBody>
              <a:bodyPr/>
              <a:lstStyle>
                <a:lvl1pPr marL="265113" indent="-26511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6"/>
                  </a:buClr>
                  <a:buFont typeface="Arial" pitchFamily="34" charset="0"/>
                  <a:buChar char="◊"/>
                  <a:defRPr sz="2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46088" indent="-26511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6"/>
                  </a:buClr>
                  <a:buFont typeface="Arial" pitchFamily="34" charset="0"/>
                  <a:buChar char="◊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627063" indent="-27622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6"/>
                  </a:buClr>
                  <a:buFont typeface="Arial" pitchFamily="34" charset="0"/>
                  <a:buChar char="◊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717550" indent="-173038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6"/>
                  </a:buClr>
                  <a:buFont typeface="Arial" pitchFamily="34" charset="0"/>
                  <a:buChar char="◊"/>
                  <a:defRPr sz="1800">
                    <a:solidFill>
                      <a:schemeClr val="tx1"/>
                    </a:solidFill>
                    <a:latin typeface="+mn-lt"/>
                  </a:defRPr>
                </a:lvl4pPr>
                <a:lvl5pPr marL="908050" indent="-18891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6"/>
                  </a:buClr>
                  <a:buFont typeface="Arial" pitchFamily="34" charset="0"/>
                  <a:buChar char="◊"/>
                  <a:defRPr sz="1800">
                    <a:solidFill>
                      <a:schemeClr val="tx1"/>
                    </a:solidFill>
                    <a:latin typeface="+mn-lt"/>
                  </a:defRPr>
                </a:lvl5pPr>
                <a:lvl6pPr marL="1365250" indent="-18891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1822450" indent="-18891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2279650" indent="-18891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2736850" indent="-18891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kern="0" dirty="0"/>
                  <a:t>Straight line distance between two vectors</a:t>
                </a:r>
              </a:p>
              <a:p>
                <a:r>
                  <a:rPr lang="en-US" kern="0" dirty="0"/>
                  <a:t>In 2-dimensional space </a:t>
                </a:r>
                <a:r>
                  <a:rPr lang="en-US" kern="0" dirty="0">
                    <a:sym typeface="Wingdings" pitchFamily="2" charset="2"/>
                  </a:rPr>
                  <a:t> Pythagoras</a:t>
                </a:r>
              </a:p>
              <a:p>
                <a:r>
                  <a:rPr lang="en-US" kern="0" dirty="0">
                    <a:sym typeface="Wingdings" pitchFamily="2" charset="2"/>
                  </a:rPr>
                  <a:t>In n-dimensional space: </a:t>
                </a:r>
                <a14:m>
                  <m:oMath xmlns:m="http://schemas.openxmlformats.org/officeDocument/2006/math">
                    <m:r>
                      <a:rPr lang="de-DE" b="1" i="0" kern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𝐝</m:t>
                    </m:r>
                    <m:d>
                      <m:dPr>
                        <m:ctrlPr>
                          <a:rPr lang="de-DE" b="1" i="1" kern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de-DE" b="1" i="0" kern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𝐱</m:t>
                        </m:r>
                        <m:r>
                          <a:rPr lang="de-DE" b="1" i="0" kern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de-DE" b="1" i="0" kern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𝐲</m:t>
                        </m:r>
                      </m:e>
                    </m:d>
                    <m:r>
                      <a:rPr lang="de-DE" b="1" i="0" kern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b="1" i="1" kern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grow m:val="on"/>
                            <m:ctrlPr>
                              <a:rPr lang="en-US" b="1" i="1" kern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de-DE" b="1" i="1" kern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𝒊</m:t>
                            </m:r>
                            <m:r>
                              <a:rPr lang="de-DE" b="1" i="1" kern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=</m:t>
                            </m:r>
                            <m:r>
                              <a:rPr lang="de-DE" b="1" i="1" kern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𝟏</m:t>
                            </m:r>
                          </m:sub>
                          <m:sup>
                            <m:r>
                              <a:rPr lang="de-DE" b="1" i="1" kern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𝒏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1" i="1" kern="0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pPr>
                              <m:e>
                                <m:r>
                                  <a:rPr lang="de-DE" b="1" i="1" kern="0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1" i="1" kern="0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1" i="1" kern="0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de-DE" b="1" i="1" kern="0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de-DE" b="1" i="1" kern="0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b="1" i="1" kern="0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1" i="1" kern="0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de-DE" b="1" i="1" kern="0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de-DE" b="1" i="1" kern="0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de-DE" b="1" i="1" kern="0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𝟐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de-DE" b="1" kern="0" dirty="0">
                  <a:sym typeface="Wingdings" pitchFamily="2" charset="2"/>
                </a:endParaRPr>
              </a:p>
              <a:p>
                <a:r>
                  <a:rPr lang="en-US" dirty="0"/>
                  <a:t>also known as L</a:t>
                </a:r>
                <a:r>
                  <a:rPr lang="en-US" baseline="-25000" dirty="0"/>
                  <a:t>2</a:t>
                </a:r>
                <a:r>
                  <a:rPr lang="en-US" dirty="0"/>
                  <a:t>-norm: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de-DE" kern="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40189D8-3756-5F45-9965-8822D43AD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25" y="1484784"/>
                <a:ext cx="8640763" cy="1836737"/>
              </a:xfrm>
              <a:prstGeom prst="rect">
                <a:avLst/>
              </a:prstGeom>
              <a:blipFill>
                <a:blip r:embed="rId4"/>
                <a:stretch>
                  <a:fillRect l="-734" t="-2055" b="-39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hteck 7">
            <a:extLst>
              <a:ext uri="{FF2B5EF4-FFF2-40B4-BE49-F238E27FC236}">
                <a16:creationId xmlns:a16="http://schemas.microsoft.com/office/drawing/2014/main" id="{AE49B9BC-52AC-794C-AF2A-77DD5777AFEB}"/>
              </a:ext>
            </a:extLst>
          </p:cNvPr>
          <p:cNvSpPr/>
          <p:nvPr/>
        </p:nvSpPr>
        <p:spPr>
          <a:xfrm>
            <a:off x="1916897" y="6165304"/>
            <a:ext cx="46587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</a:rPr>
              <a:t>www.analyticsvidhya.com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</a:rPr>
              <a:t>/blog/2015/08/learning-concept-</a:t>
            </a:r>
            <a:r>
              <a:rPr lang="en-US" sz="1000" dirty="0" err="1">
                <a:solidFill>
                  <a:schemeClr val="bg1">
                    <a:lumMod val="85000"/>
                  </a:schemeClr>
                </a:solidFill>
              </a:rPr>
              <a:t>knn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</a:rPr>
              <a:t>-algorithms-programming/</a:t>
            </a:r>
          </a:p>
        </p:txBody>
      </p:sp>
    </p:spTree>
    <p:extLst>
      <p:ext uri="{BB962C8B-B14F-4D97-AF65-F5344CB8AC3E}">
        <p14:creationId xmlns:p14="http://schemas.microsoft.com/office/powerpoint/2010/main" val="320176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618BD1-1039-F34C-BF90-C224EA388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Manhattan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A742508-C117-E040-BE62-FFE330D2AA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825" y="1592263"/>
                <a:ext cx="8640763" cy="1985181"/>
              </a:xfrm>
            </p:spPr>
            <p:txBody>
              <a:bodyPr/>
              <a:lstStyle/>
              <a:p>
                <a:r>
                  <a:rPr lang="en-US" dirty="0"/>
                  <a:t>Straight line is often not possible</a:t>
                </a:r>
              </a:p>
              <a:p>
                <a:r>
                  <a:rPr lang="en-US" dirty="0"/>
                  <a:t>Step-wise distance between two points: </a:t>
                </a:r>
                <a:br>
                  <a:rPr lang="en-US" dirty="0"/>
                </a:br>
                <a:r>
                  <a:rPr lang="en-US" dirty="0"/>
                  <a:t>sum of the absolute differences of their Cartesian coordinates.</a:t>
                </a:r>
              </a:p>
              <a:p>
                <a14:m>
                  <m:oMath xmlns:m="http://schemas.openxmlformats.org/officeDocument/2006/math">
                    <m:r>
                      <a:rPr lang="de-DE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𝐝</m:t>
                    </m:r>
                    <m:d>
                      <m:dPr>
                        <m:ctrlPr>
                          <a:rPr lang="de-DE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de-DE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𝐱</m:t>
                        </m:r>
                        <m:r>
                          <a:rPr lang="de-DE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de-DE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𝒚</m:t>
                        </m:r>
                      </m:e>
                    </m:d>
                    <m:r>
                      <a:rPr lang="de-DE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𝒊</m:t>
                        </m:r>
                        <m:r>
                          <a:rPr lang="de-DE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=</m:t>
                        </m:r>
                        <m:r>
                          <a:rPr lang="de-DE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𝟏</m:t>
                        </m:r>
                      </m:sub>
                      <m:sup>
                        <m:r>
                          <a:rPr lang="de-DE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𝒏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1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de-DE" b="1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de-DE" b="1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de-DE" b="1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b="1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de-DE" b="1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de-DE" b="1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de-DE" b="1" dirty="0">
                  <a:solidFill>
                    <a:schemeClr val="accent6"/>
                  </a:solidFill>
                  <a:sym typeface="Wingdings" pitchFamily="2" charset="2"/>
                </a:endParaRPr>
              </a:p>
              <a:p>
                <a:r>
                  <a:rPr lang="en-US" dirty="0"/>
                  <a:t>also known as L</a:t>
                </a:r>
                <a:r>
                  <a:rPr lang="en-US" baseline="-25000" dirty="0"/>
                  <a:t>1</a:t>
                </a:r>
                <a:r>
                  <a:rPr lang="en-US" dirty="0"/>
                  <a:t>-norm: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red, blue, yellow: Manhattan distance</a:t>
                </a:r>
              </a:p>
              <a:p>
                <a:r>
                  <a:rPr lang="en-US" dirty="0"/>
                  <a:t>green: Euclidean distance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A742508-C117-E040-BE62-FFE330D2AA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825" y="1592263"/>
                <a:ext cx="8640763" cy="1985181"/>
              </a:xfrm>
              <a:blipFill>
                <a:blip r:embed="rId3"/>
                <a:stretch>
                  <a:fillRect l="-734" t="-1266" b="-85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3B1FC5BA-7016-044F-A8E2-1E8A26D3B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80" y="3717032"/>
            <a:ext cx="2667136" cy="266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41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 classification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Assign majority class of the k-nearest neighbors.</a:t>
            </a:r>
          </a:p>
          <a:p>
            <a:pPr lvl="1"/>
            <a:r>
              <a:rPr lang="en-US" dirty="0"/>
              <a:t>No training!</a:t>
            </a:r>
          </a:p>
          <a:p>
            <a:pPr lvl="1"/>
            <a:r>
              <a:rPr lang="en-US" dirty="0"/>
              <a:t>Just store all instances</a:t>
            </a:r>
            <a:br>
              <a:rPr lang="en-US" dirty="0"/>
            </a:b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might build special lookup data-structure to optimize comparison</a:t>
            </a:r>
          </a:p>
          <a:p>
            <a:pPr lvl="1"/>
            <a:r>
              <a:rPr lang="en-US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 </a:t>
            </a:r>
            <a:r>
              <a:rPr lang="en-US" dirty="0"/>
              <a:t>is a </a:t>
            </a:r>
            <a:r>
              <a:rPr lang="en-US" dirty="0" err="1"/>
              <a:t>hyperparameter</a:t>
            </a:r>
            <a:endParaRPr lang="en-US" dirty="0"/>
          </a:p>
          <a:p>
            <a:pPr marL="180975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de-DE" dirty="0"/>
              <a:t>Also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i="1" dirty="0"/>
              <a:t>Collaborative </a:t>
            </a:r>
            <a:r>
              <a:rPr lang="de-DE" i="1" dirty="0" err="1"/>
              <a:t>Filtering</a:t>
            </a:r>
            <a:r>
              <a:rPr lang="de-DE" i="1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i="1" dirty="0"/>
              <a:t>Instance-</a:t>
            </a:r>
            <a:r>
              <a:rPr lang="de-DE" i="1" dirty="0" err="1"/>
              <a:t>based</a:t>
            </a:r>
            <a:r>
              <a:rPr lang="de-DE" i="1" dirty="0"/>
              <a:t> Learning</a:t>
            </a:r>
            <a:r>
              <a:rPr lang="de-DE" dirty="0"/>
              <a:t>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180975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260" y="4215867"/>
            <a:ext cx="2171812" cy="216546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738301" y="5101741"/>
            <a:ext cx="2578115" cy="381000"/>
            <a:chOff x="7327885" y="4876800"/>
            <a:chExt cx="2578115" cy="381000"/>
          </a:xfrm>
        </p:grpSpPr>
        <p:sp>
          <p:nvSpPr>
            <p:cNvPr id="5" name="TextBox 4"/>
            <p:cNvSpPr txBox="1"/>
            <p:nvPr/>
          </p:nvSpPr>
          <p:spPr>
            <a:xfrm>
              <a:off x="7467600" y="4876800"/>
              <a:ext cx="2438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=2       </a:t>
              </a:r>
              <a:r>
                <a:rPr lang="en-US" dirty="0"/>
                <a:t>=1 </a:t>
              </a:r>
              <a:r>
                <a:rPr lang="en-US" dirty="0">
                  <a:sym typeface="Wingdings"/>
                </a:rPr>
                <a:t> 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27885" y="4908535"/>
              <a:ext cx="292115" cy="28576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72425" y="4937125"/>
              <a:ext cx="279414" cy="27306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51885" y="4924425"/>
              <a:ext cx="292115" cy="285765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256184" y="5014748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n-lt"/>
              </a:rPr>
              <a:t>k=3</a:t>
            </a:r>
          </a:p>
        </p:txBody>
      </p:sp>
    </p:spTree>
    <p:extLst>
      <p:ext uri="{BB962C8B-B14F-4D97-AF65-F5344CB8AC3E}">
        <p14:creationId xmlns:p14="http://schemas.microsoft.com/office/powerpoint/2010/main" val="8866843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Choice of k</a:t>
            </a:r>
          </a:p>
        </p:txBody>
      </p:sp>
      <p:sp>
        <p:nvSpPr>
          <p:cNvPr id="27654" name="Rectangle 6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3-nearest neighbors vs. 5-nearest neighbors prediction</a:t>
            </a:r>
          </a:p>
        </p:txBody>
      </p:sp>
      <p:pic>
        <p:nvPicPr>
          <p:cNvPr id="5132" name="Picture 12" descr="https://upload.wikimedia.org/wikipedia/commons/thumb/e/e7/KnnClassification.svg/500px-KnnClassification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200" y="2057400"/>
            <a:ext cx="4762500" cy="430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6400800" y="5715000"/>
            <a:ext cx="2578115" cy="381000"/>
            <a:chOff x="6400800" y="5715000"/>
            <a:chExt cx="2578115" cy="381000"/>
          </a:xfrm>
        </p:grpSpPr>
        <p:sp>
          <p:nvSpPr>
            <p:cNvPr id="6" name="TextBox 5"/>
            <p:cNvSpPr txBox="1"/>
            <p:nvPr/>
          </p:nvSpPr>
          <p:spPr>
            <a:xfrm>
              <a:off x="6540515" y="5715000"/>
              <a:ext cx="2438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=2       </a:t>
              </a:r>
              <a:r>
                <a:rPr lang="en-US" dirty="0"/>
                <a:t>=3 </a:t>
              </a:r>
              <a:r>
                <a:rPr lang="en-US" dirty="0">
                  <a:sym typeface="Wingdings"/>
                </a:rPr>
                <a:t> 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00800" y="5746735"/>
              <a:ext cx="292115" cy="28576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45340" y="5775325"/>
              <a:ext cx="279414" cy="27306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24800" y="5791200"/>
              <a:ext cx="279414" cy="273064"/>
            </a:xfrm>
            <a:prstGeom prst="rect">
              <a:avLst/>
            </a:prstGeom>
          </p:spPr>
        </p:pic>
      </p:grpSp>
      <p:sp>
        <p:nvSpPr>
          <p:cNvPr id="3" name="Rechteck 2">
            <a:extLst>
              <a:ext uri="{FF2B5EF4-FFF2-40B4-BE49-F238E27FC236}">
                <a16:creationId xmlns:a16="http://schemas.microsoft.com/office/drawing/2014/main" id="{970969A5-14A8-814A-9831-B01DC2EF3C3A}"/>
              </a:ext>
            </a:extLst>
          </p:cNvPr>
          <p:cNvSpPr/>
          <p:nvPr/>
        </p:nvSpPr>
        <p:spPr>
          <a:xfrm>
            <a:off x="179512" y="6309900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https://</a:t>
            </a:r>
            <a:r>
              <a:rPr lang="en-US" sz="800" dirty="0" err="1">
                <a:solidFill>
                  <a:schemeClr val="bg1">
                    <a:lumMod val="85000"/>
                  </a:schemeClr>
                </a:solidFill>
              </a:rPr>
              <a:t>en.wikipedia.org</a:t>
            </a: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/wiki/K-</a:t>
            </a:r>
            <a:r>
              <a:rPr lang="en-US" sz="800" dirty="0" err="1">
                <a:solidFill>
                  <a:schemeClr val="bg1">
                    <a:lumMod val="85000"/>
                  </a:schemeClr>
                </a:solidFill>
              </a:rPr>
              <a:t>nearest_neighbors_algorithm</a:t>
            </a: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#/media/</a:t>
            </a:r>
            <a:r>
              <a:rPr lang="en-US" sz="800" dirty="0" err="1">
                <a:solidFill>
                  <a:schemeClr val="bg1">
                    <a:lumMod val="85000"/>
                  </a:schemeClr>
                </a:solidFill>
              </a:rPr>
              <a:t>File:KnnClassification.svg</a:t>
            </a:r>
            <a:endParaRPr lang="en-US" sz="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7337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 search</a:t>
            </a:r>
          </a:p>
        </p:txBody>
      </p:sp>
      <p:sp>
        <p:nvSpPr>
          <p:cNvPr id="95234" name="Content Placeholder 16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000" dirty="0"/>
              <a:t>Given: a set </a:t>
            </a:r>
            <a:r>
              <a:rPr lang="en-US" sz="2000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US" sz="2000" dirty="0"/>
              <a:t> of </a:t>
            </a:r>
            <a:r>
              <a:rPr lang="en-US" sz="2000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US" sz="2000" dirty="0"/>
              <a:t> points in </a:t>
            </a:r>
            <a:r>
              <a:rPr lang="en-US" sz="2000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lang="en-US" sz="2000" b="1" baseline="300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r>
              <a:rPr lang="en-US" sz="2000" dirty="0"/>
              <a:t> , a test instance q</a:t>
            </a:r>
            <a:endParaRPr lang="en-US" sz="2000" b="1" baseline="30000" dirty="0">
              <a:solidFill>
                <a:schemeClr val="accent6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dirty="0"/>
              <a:t>Goal: find the nearest neighbor </a:t>
            </a:r>
            <a:r>
              <a:rPr lang="en-US" sz="2000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US" sz="2000" dirty="0"/>
              <a:t> of </a:t>
            </a:r>
            <a:r>
              <a:rPr lang="en-US" sz="2000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q</a:t>
            </a:r>
            <a:r>
              <a:rPr lang="en-US" sz="2000" dirty="0"/>
              <a:t> in </a:t>
            </a:r>
            <a:r>
              <a:rPr lang="en-US" sz="2000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</a:p>
          <a:p>
            <a:r>
              <a:rPr lang="en-US" sz="2000" dirty="0"/>
              <a:t>Naïve approach: compute the distance from the query point to every other point in the database, keeping track of the “best so far”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The naïve approach is very expensive, if you have many instances.</a:t>
            </a:r>
          </a:p>
          <a:p>
            <a:pPr>
              <a:buFont typeface="Wingdings" pitchFamily="2" charset="2"/>
              <a:buChar char="à"/>
            </a:pPr>
            <a:r>
              <a:rPr lang="en-US" sz="2000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en-US" sz="2000" dirty="0"/>
              <a:t>comparisons for each test instance. </a:t>
            </a:r>
          </a:p>
          <a:p>
            <a:pPr>
              <a:buFont typeface="Wingdings" pitchFamily="2" charset="2"/>
              <a:buChar char="à"/>
            </a:pPr>
            <a:r>
              <a:rPr lang="en-US" sz="2000" dirty="0"/>
              <a:t>Apply more efficient search algorithms.</a:t>
            </a:r>
          </a:p>
          <a:p>
            <a:pPr marL="0" indent="0">
              <a:buNone/>
            </a:pPr>
            <a:endParaRPr lang="en-US" sz="2000" dirty="0"/>
          </a:p>
        </p:txBody>
      </p:sp>
      <p:grpSp>
        <p:nvGrpSpPr>
          <p:cNvPr id="95236" name="Group 14"/>
          <p:cNvGrpSpPr>
            <a:grpSpLocks/>
          </p:cNvGrpSpPr>
          <p:nvPr/>
        </p:nvGrpSpPr>
        <p:grpSpPr bwMode="auto">
          <a:xfrm>
            <a:off x="5192216" y="3654896"/>
            <a:ext cx="3124200" cy="2438400"/>
            <a:chOff x="2209800" y="3733800"/>
            <a:chExt cx="3124200" cy="2438400"/>
          </a:xfrm>
        </p:grpSpPr>
        <p:sp>
          <p:nvSpPr>
            <p:cNvPr id="95237" name="AutoShape 4"/>
            <p:cNvSpPr>
              <a:spLocks noChangeArrowheads="1"/>
            </p:cNvSpPr>
            <p:nvPr/>
          </p:nvSpPr>
          <p:spPr bwMode="auto">
            <a:xfrm>
              <a:off x="2362200" y="4953000"/>
              <a:ext cx="152400" cy="152400"/>
            </a:xfrm>
            <a:prstGeom prst="flowChartConnector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38" name="AutoShape 6"/>
            <p:cNvSpPr>
              <a:spLocks noChangeArrowheads="1"/>
            </p:cNvSpPr>
            <p:nvPr/>
          </p:nvSpPr>
          <p:spPr bwMode="auto">
            <a:xfrm>
              <a:off x="4724400" y="4267200"/>
              <a:ext cx="152400" cy="1524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39" name="AutoShape 7"/>
            <p:cNvSpPr>
              <a:spLocks noChangeArrowheads="1"/>
            </p:cNvSpPr>
            <p:nvPr/>
          </p:nvSpPr>
          <p:spPr bwMode="auto">
            <a:xfrm>
              <a:off x="4114800" y="4648200"/>
              <a:ext cx="152400" cy="1524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40" name="Text Box 8"/>
            <p:cNvSpPr txBox="1">
              <a:spLocks noChangeArrowheads="1"/>
            </p:cNvSpPr>
            <p:nvPr/>
          </p:nvSpPr>
          <p:spPr bwMode="auto">
            <a:xfrm>
              <a:off x="2209800" y="5029200"/>
              <a:ext cx="3111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/>
                <a:t>q</a:t>
              </a:r>
            </a:p>
          </p:txBody>
        </p:sp>
        <p:sp>
          <p:nvSpPr>
            <p:cNvPr id="95241" name="Text Box 9"/>
            <p:cNvSpPr txBox="1">
              <a:spLocks noChangeArrowheads="1"/>
            </p:cNvSpPr>
            <p:nvPr/>
          </p:nvSpPr>
          <p:spPr bwMode="auto">
            <a:xfrm>
              <a:off x="4038600" y="4724400"/>
              <a:ext cx="3111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dirty="0"/>
                <a:t>p</a:t>
              </a:r>
            </a:p>
          </p:txBody>
        </p:sp>
        <p:sp>
          <p:nvSpPr>
            <p:cNvPr id="95242" name="AutoShape 10"/>
            <p:cNvSpPr>
              <a:spLocks noChangeArrowheads="1"/>
            </p:cNvSpPr>
            <p:nvPr/>
          </p:nvSpPr>
          <p:spPr bwMode="auto">
            <a:xfrm>
              <a:off x="4495800" y="3733800"/>
              <a:ext cx="152400" cy="1524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43" name="AutoShape 11"/>
            <p:cNvSpPr>
              <a:spLocks noChangeArrowheads="1"/>
            </p:cNvSpPr>
            <p:nvPr/>
          </p:nvSpPr>
          <p:spPr bwMode="auto">
            <a:xfrm>
              <a:off x="4800600" y="5257800"/>
              <a:ext cx="152400" cy="1524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44" name="AutoShape 12"/>
            <p:cNvSpPr>
              <a:spLocks noChangeArrowheads="1"/>
            </p:cNvSpPr>
            <p:nvPr/>
          </p:nvSpPr>
          <p:spPr bwMode="auto">
            <a:xfrm>
              <a:off x="5181600" y="5791200"/>
              <a:ext cx="152400" cy="1524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45" name="AutoShape 13"/>
            <p:cNvSpPr>
              <a:spLocks noChangeArrowheads="1"/>
            </p:cNvSpPr>
            <p:nvPr/>
          </p:nvSpPr>
          <p:spPr bwMode="auto">
            <a:xfrm>
              <a:off x="4572000" y="6019800"/>
              <a:ext cx="152400" cy="1524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46" name="Line 15"/>
            <p:cNvSpPr>
              <a:spLocks noChangeShapeType="1"/>
            </p:cNvSpPr>
            <p:nvPr/>
          </p:nvSpPr>
          <p:spPr bwMode="auto">
            <a:xfrm flipV="1">
              <a:off x="2514600" y="4724400"/>
              <a:ext cx="1600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0379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18E35-AF89-0341-A46E-AA3E53B1D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771474-B44B-2949-AEB1-992C462A8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2060848"/>
            <a:ext cx="72009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6917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Properties of </a:t>
            </a:r>
            <a:r>
              <a:rPr lang="en-US" altLang="zh-CN" dirty="0" err="1"/>
              <a:t>kNN</a:t>
            </a:r>
            <a:r>
              <a:rPr lang="en-US" altLang="zh-CN" dirty="0"/>
              <a:t> algorithm</a:t>
            </a:r>
          </a:p>
        </p:txBody>
      </p:sp>
      <p:sp>
        <p:nvSpPr>
          <p:cNvPr id="3891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Inductive bias</a:t>
            </a:r>
          </a:p>
          <a:p>
            <a:pPr lvl="1"/>
            <a:r>
              <a:rPr lang="en-US" altLang="zh-CN" dirty="0"/>
              <a:t>similar classification of nearby instances</a:t>
            </a:r>
          </a:p>
          <a:p>
            <a:pPr lvl="1"/>
            <a:r>
              <a:rPr lang="en-US" altLang="zh-CN" dirty="0"/>
              <a:t>similar to human heuristics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Curse of dimensionality</a:t>
            </a:r>
          </a:p>
          <a:p>
            <a:pPr lvl="1"/>
            <a:r>
              <a:rPr lang="en-US" altLang="zh-CN" dirty="0"/>
              <a:t>similarity metric might be misled by irrelevant attributes</a:t>
            </a:r>
            <a:endParaRPr lang="en-US" altLang="zh-CN" dirty="0">
              <a:sym typeface="Wingdings"/>
            </a:endParaRPr>
          </a:p>
          <a:p>
            <a:pPr marL="180975" lvl="1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325617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94"/>
          <p:cNvSpPr txBox="1">
            <a:spLocks/>
          </p:cNvSpPr>
          <p:nvPr/>
        </p:nvSpPr>
        <p:spPr bwMode="auto">
          <a:xfrm>
            <a:off x="467544" y="2780928"/>
            <a:ext cx="8028384" cy="417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lvl="0" algn="ctr"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sz="8800" b="1" kern="0" dirty="0">
                <a:solidFill>
                  <a:schemeClr val="accent6"/>
                </a:solidFill>
                <a:latin typeface="Caveat" pitchFamily="2" charset="0"/>
              </a:rPr>
              <a:t>Naïve Bayes</a:t>
            </a:r>
            <a:endParaRPr kumimoji="0" lang="en-US" sz="19900" b="1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Caveat" pitchFamily="2" charset="0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25E720D-D711-EA49-9FD6-7ED5D9A10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 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233FA918-9882-5342-A022-5FE2C68E0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5" y="4824141"/>
            <a:ext cx="8640763" cy="486107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KNN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</a:rPr>
              <a:t>Naïve Bayes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SVMs</a:t>
            </a:r>
          </a:p>
        </p:txBody>
      </p:sp>
    </p:spTree>
    <p:extLst>
      <p:ext uri="{BB962C8B-B14F-4D97-AF65-F5344CB8AC3E}">
        <p14:creationId xmlns:p14="http://schemas.microsoft.com/office/powerpoint/2010/main" val="4879549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5755CA-C718-4541-9757-D0751E0C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classifier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3BB1E5-ECDB-9A42-891B-8BE2738B4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592263"/>
            <a:ext cx="9001695" cy="1836737"/>
          </a:xfrm>
        </p:spPr>
        <p:txBody>
          <a:bodyPr/>
          <a:lstStyle/>
          <a:p>
            <a:r>
              <a:rPr lang="en-US" dirty="0"/>
              <a:t>Calculate a probability distribution over all classes </a:t>
            </a:r>
            <a:r>
              <a:rPr lang="en-US" dirty="0">
                <a:sym typeface="Wingdings" pitchFamily="2" charset="2"/>
              </a:rPr>
              <a:t>(not only a single class)</a:t>
            </a:r>
          </a:p>
          <a:p>
            <a:r>
              <a:rPr lang="en-US" dirty="0">
                <a:sym typeface="Wingdings" pitchFamily="2" charset="2"/>
              </a:rPr>
              <a:t>More realistic setting for many tasks  model uncertainty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784B7AE-49F9-2344-AA3E-AE8C44048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7" y="2885915"/>
            <a:ext cx="4968552" cy="3272146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84414A5C-D39A-C04E-932A-A600FD596212}"/>
              </a:ext>
            </a:extLst>
          </p:cNvPr>
          <p:cNvSpPr/>
          <p:nvPr/>
        </p:nvSpPr>
        <p:spPr>
          <a:xfrm>
            <a:off x="1763688" y="6237312"/>
            <a:ext cx="26789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de-DE" sz="1200" dirty="0">
                <a:solidFill>
                  <a:schemeClr val="bg1">
                    <a:lumMod val="75000"/>
                  </a:schemeClr>
                </a:solidFill>
              </a:rPr>
              <a:t>http://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</a:rPr>
              <a:t>vis.stanford.edu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</a:rPr>
              <a:t>papers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de-DE" sz="1200" dirty="0" err="1">
                <a:solidFill>
                  <a:schemeClr val="bg1">
                    <a:lumMod val="75000"/>
                  </a:schemeClr>
                </a:solidFill>
              </a:rPr>
              <a:t>termite</a:t>
            </a:r>
            <a:endParaRPr lang="de-DE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1918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0827" y="506631"/>
            <a:ext cx="6499225" cy="838200"/>
          </a:xfrm>
        </p:spPr>
        <p:txBody>
          <a:bodyPr/>
          <a:lstStyle/>
          <a:p>
            <a:r>
              <a:rPr lang="en-US" dirty="0"/>
              <a:t>Example </a:t>
            </a:r>
            <a:r>
              <a:rPr lang="en-US"/>
              <a:t>task:  Document </a:t>
            </a:r>
            <a:r>
              <a:rPr lang="en-US" dirty="0"/>
              <a:t>classification</a:t>
            </a:r>
          </a:p>
        </p:txBody>
      </p:sp>
      <p:sp>
        <p:nvSpPr>
          <p:cNvPr id="3" name="Inhaltsplatzhalter 3"/>
          <p:cNvSpPr txBox="1">
            <a:spLocks/>
          </p:cNvSpPr>
          <p:nvPr/>
        </p:nvSpPr>
        <p:spPr>
          <a:xfrm>
            <a:off x="250827" y="1592264"/>
            <a:ext cx="8640763" cy="4789487"/>
          </a:xfrm>
          <a:prstGeom prst="rect">
            <a:avLst/>
          </a:prstGeom>
        </p:spPr>
        <p:txBody>
          <a:bodyPr/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kern="0" dirty="0"/>
              <a:t>We have a training corpus with documents from 3 different categories:</a:t>
            </a:r>
          </a:p>
          <a:p>
            <a:pPr marL="0" indent="0">
              <a:buNone/>
            </a:pPr>
            <a:r>
              <a:rPr lang="en-US" sz="1200" i="1" kern="0" dirty="0"/>
              <a:t>	</a:t>
            </a:r>
          </a:p>
          <a:p>
            <a:pPr marL="0" indent="0">
              <a:buNone/>
            </a:pPr>
            <a:r>
              <a:rPr lang="en-US" i="1" kern="0" dirty="0"/>
              <a:t>	</a:t>
            </a:r>
            <a:r>
              <a:rPr lang="en-US" b="1" i="1" kern="0" dirty="0">
                <a:solidFill>
                  <a:schemeClr val="accent6"/>
                </a:solidFill>
              </a:rPr>
              <a:t>Automotive	</a:t>
            </a:r>
            <a:r>
              <a:rPr lang="en-US" b="1" i="1" kern="0">
                <a:solidFill>
                  <a:schemeClr val="accent6"/>
                </a:solidFill>
              </a:rPr>
              <a:t>	  Sports</a:t>
            </a:r>
            <a:r>
              <a:rPr lang="en-US" b="1" i="1" kern="0" dirty="0">
                <a:solidFill>
                  <a:schemeClr val="accent6"/>
                </a:solidFill>
              </a:rPr>
              <a:t>	</a:t>
            </a:r>
            <a:r>
              <a:rPr lang="en-US" b="1" i="1" kern="0">
                <a:solidFill>
                  <a:schemeClr val="accent6"/>
                </a:solidFill>
              </a:rPr>
              <a:t>	            Murder </a:t>
            </a:r>
            <a:r>
              <a:rPr lang="en-US" b="1" i="1" kern="0" dirty="0">
                <a:solidFill>
                  <a:schemeClr val="accent6"/>
                </a:solidFill>
              </a:rPr>
              <a:t>Mystery</a:t>
            </a:r>
          </a:p>
          <a:p>
            <a:pPr marL="0" indent="0">
              <a:buFont typeface="Wingdings" pitchFamily="2" charset="2"/>
              <a:buNone/>
            </a:pPr>
            <a:endParaRPr lang="en-US" kern="0" dirty="0"/>
          </a:p>
        </p:txBody>
      </p:sp>
      <p:pic>
        <p:nvPicPr>
          <p:cNvPr id="7170" name="Picture 2" descr="http://www.cover-des-monats.de/_data/113_11FREUNDE_Cover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02625" y="2630706"/>
            <a:ext cx="18859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nirally.com/rally/wp-content/uploads/2010/04/PN_78_cover-285x39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2374" y="2544982"/>
            <a:ext cx="1912051" cy="263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Dell Books - Death From a Top Hat: A Great Merlini Murder Mystery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4425" y="2630706"/>
            <a:ext cx="1578975" cy="246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60944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277019" y="528762"/>
            <a:ext cx="6499225" cy="838200"/>
          </a:xfrm>
        </p:spPr>
        <p:txBody>
          <a:bodyPr/>
          <a:lstStyle/>
          <a:p>
            <a:r>
              <a:rPr lang="en-US" dirty="0"/>
              <a:t>Feature representation: words in the document</a:t>
            </a:r>
          </a:p>
        </p:txBody>
      </p:sp>
      <p:pic>
        <p:nvPicPr>
          <p:cNvPr id="4" name="Picture 4" descr="http://www.nirally.com/rally/wp-content/uploads/2010/04/PN_78_cover-285x393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875" y="1600200"/>
            <a:ext cx="1219200" cy="16812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Dell Books - Death From a Top Hat: A Great Merlini Murder Mystery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4297304"/>
            <a:ext cx="1247276" cy="195109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Diagramm 6"/>
          <p:cNvGraphicFramePr/>
          <p:nvPr/>
        </p:nvGraphicFramePr>
        <p:xfrm>
          <a:off x="1752600" y="1803132"/>
          <a:ext cx="2895600" cy="12753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Diagramm 7"/>
          <p:cNvGraphicFramePr/>
          <p:nvPr/>
        </p:nvGraphicFramePr>
        <p:xfrm>
          <a:off x="1752600" y="4568541"/>
          <a:ext cx="2819400" cy="1376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" name="Diagramm 9"/>
          <p:cNvGraphicFramePr/>
          <p:nvPr/>
        </p:nvGraphicFramePr>
        <p:xfrm>
          <a:off x="6172200" y="3429907"/>
          <a:ext cx="2819400" cy="1376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1" name="Picture 2" descr="http://www.cover-des-monats.de/_data/113_11FREUNDE_Cover.jp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38283" y="3212976"/>
            <a:ext cx="1357717" cy="181028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4612704" y="1837273"/>
            <a:ext cx="449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Some words are prototypical for a category. Each occurrence of a word in a document is an indicator for the category. 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2394744" y="3105835"/>
            <a:ext cx="16113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Word frequency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2394744" y="5902307"/>
            <a:ext cx="16113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Word frequency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776244" y="4791206"/>
            <a:ext cx="16113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Word frequency</a:t>
            </a:r>
          </a:p>
        </p:txBody>
      </p:sp>
    </p:spTree>
    <p:extLst>
      <p:ext uri="{BB962C8B-B14F-4D97-AF65-F5344CB8AC3E}">
        <p14:creationId xmlns:p14="http://schemas.microsoft.com/office/powerpoint/2010/main" val="2006408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probability</a:t>
            </a:r>
          </a:p>
        </p:txBody>
      </p:sp>
      <p:sp>
        <p:nvSpPr>
          <p:cNvPr id="12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ED6E3EAA-46ED-E046-BEC6-8FC77668101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1520" y="1772816"/>
            <a:ext cx="5885485" cy="3506780"/>
          </a:xfrm>
        </p:spPr>
        <p:txBody>
          <a:bodyPr/>
          <a:lstStyle/>
          <a:p>
            <a:r>
              <a:rPr lang="en-US" altLang="zh-CN" dirty="0"/>
              <a:t>How likely is a category?</a:t>
            </a:r>
          </a:p>
          <a:p>
            <a:pPr marL="0" indent="0">
              <a:buNone/>
            </a:pPr>
            <a:r>
              <a:rPr lang="en-US" altLang="zh-CN" dirty="0">
                <a:sym typeface="Wingdings" pitchFamily="2" charset="2"/>
              </a:rPr>
              <a:t> </a:t>
            </a:r>
            <a:r>
              <a:rPr lang="en-US" altLang="zh-CN" dirty="0"/>
              <a:t>Frequency of each category in the training data</a:t>
            </a:r>
          </a:p>
          <a:p>
            <a:pPr marL="0" indent="0">
              <a:buNone/>
            </a:pPr>
            <a:br>
              <a:rPr lang="en-US" altLang="zh-CN" dirty="0"/>
            </a:br>
            <a:endParaRPr lang="en-US" altLang="zh-CN" dirty="0"/>
          </a:p>
          <a:p>
            <a:r>
              <a:rPr lang="en-US" altLang="zh-CN" dirty="0">
                <a:sym typeface="Wingdings" pitchFamily="2" charset="2"/>
              </a:rPr>
              <a:t>Assumption: The t</a:t>
            </a:r>
            <a:r>
              <a:rPr lang="en-US" altLang="zh-CN" dirty="0"/>
              <a:t>raining data is representative.</a:t>
            </a:r>
          </a:p>
          <a:p>
            <a:pPr marL="0" indent="0">
              <a:buNone/>
            </a:pPr>
            <a:r>
              <a:rPr lang="en-US" altLang="zh-CN" dirty="0">
                <a:sym typeface="Wingdings" pitchFamily="2" charset="2"/>
              </a:rPr>
              <a:t> W</a:t>
            </a:r>
            <a:r>
              <a:rPr lang="en-US" altLang="zh-CN" dirty="0"/>
              <a:t>e expect that about half of the documents in the test data belong to the automotive category.</a:t>
            </a:r>
          </a:p>
        </p:txBody>
      </p:sp>
      <p:pic>
        <p:nvPicPr>
          <p:cNvPr id="4" name="Picture 2" descr="http://www.cover-des-monats.de/_data/113_11FREUNDE_Cover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4905" y="4452516"/>
            <a:ext cx="679430" cy="9059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nirally.com/rally/wp-content/uploads/2010/04/PN_78_cover-285x393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3678" y="4431432"/>
            <a:ext cx="701278" cy="9670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Dell Books - Death From a Top Hat: A Great Merlini Murder Mystery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40474" y="4457744"/>
            <a:ext cx="663974" cy="93357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6633245" y="5423612"/>
            <a:ext cx="1783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Prior probability</a:t>
            </a:r>
          </a:p>
        </p:txBody>
      </p:sp>
      <p:sp>
        <p:nvSpPr>
          <p:cNvPr id="8" name="Rechteck 7"/>
          <p:cNvSpPr/>
          <p:nvPr/>
        </p:nvSpPr>
        <p:spPr>
          <a:xfrm>
            <a:off x="6403679" y="1916832"/>
            <a:ext cx="701278" cy="247950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50%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7165677" y="2713966"/>
            <a:ext cx="687573" cy="168237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30%</a:t>
            </a:r>
          </a:p>
        </p:txBody>
      </p:sp>
      <p:sp>
        <p:nvSpPr>
          <p:cNvPr id="10" name="Rechteck 9"/>
          <p:cNvSpPr/>
          <p:nvPr/>
        </p:nvSpPr>
        <p:spPr>
          <a:xfrm>
            <a:off x="7940474" y="2874859"/>
            <a:ext cx="663974" cy="152147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20%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9300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Likelihood = Prior </a:t>
            </a:r>
            <a:r>
              <a:rPr lang="en-US" sz="2400" dirty="0" err="1"/>
              <a:t>prob</a:t>
            </a:r>
            <a:r>
              <a:rPr lang="en-US" sz="2400" dirty="0"/>
              <a:t> * feature contribution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966409" y="2135116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</a:t>
            </a:r>
          </a:p>
        </p:txBody>
      </p:sp>
      <p:pic>
        <p:nvPicPr>
          <p:cNvPr id="20" name="Picture 4" descr="http://www.nirally.com/rally/wp-content/uploads/2010/04/PN_78_cover-285x393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9516" y="2008688"/>
            <a:ext cx="513580" cy="70819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feld 21"/>
          <p:cNvSpPr txBox="1"/>
          <p:nvPr/>
        </p:nvSpPr>
        <p:spPr>
          <a:xfrm>
            <a:off x="3617357" y="2153587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fast</a:t>
            </a:r>
          </a:p>
        </p:txBody>
      </p:sp>
      <p:pic>
        <p:nvPicPr>
          <p:cNvPr id="27" name="Picture 4" descr="http://www.nirally.com/rally/wp-content/uploads/2010/04/PN_78_cover-285x393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03458" y="2005320"/>
            <a:ext cx="513580" cy="70819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http://www.nirally.com/rally/wp-content/uploads/2010/04/PN_78_cover-285x393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447" y="2233375"/>
            <a:ext cx="701278" cy="9670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hteck 32"/>
          <p:cNvSpPr/>
          <p:nvPr/>
        </p:nvSpPr>
        <p:spPr>
          <a:xfrm>
            <a:off x="467448" y="1570519"/>
            <a:ext cx="701278" cy="62776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50%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1353834" y="2053873"/>
            <a:ext cx="59726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/>
              <a:t>*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3220390" y="2053873"/>
            <a:ext cx="59726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/>
              <a:t>*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6562724" y="2114122"/>
            <a:ext cx="1969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= Likelihood for automotive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1984175" y="3714415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</a:t>
            </a:r>
          </a:p>
        </p:txBody>
      </p:sp>
      <p:sp>
        <p:nvSpPr>
          <p:cNvPr id="39" name="Textfeld 38"/>
          <p:cNvSpPr txBox="1"/>
          <p:nvPr/>
        </p:nvSpPr>
        <p:spPr>
          <a:xfrm>
            <a:off x="3635123" y="3732886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fast</a:t>
            </a:r>
          </a:p>
        </p:txBody>
      </p:sp>
      <p:sp>
        <p:nvSpPr>
          <p:cNvPr id="42" name="Rechteck 41"/>
          <p:cNvSpPr/>
          <p:nvPr/>
        </p:nvSpPr>
        <p:spPr>
          <a:xfrm>
            <a:off x="472362" y="3352800"/>
            <a:ext cx="701278" cy="42592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30%</a:t>
            </a:r>
          </a:p>
        </p:txBody>
      </p:sp>
      <p:sp>
        <p:nvSpPr>
          <p:cNvPr id="43" name="Textfeld 42"/>
          <p:cNvSpPr txBox="1"/>
          <p:nvPr/>
        </p:nvSpPr>
        <p:spPr>
          <a:xfrm>
            <a:off x="1371600" y="3633172"/>
            <a:ext cx="59726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/>
              <a:t>*</a:t>
            </a:r>
          </a:p>
        </p:txBody>
      </p:sp>
      <p:sp>
        <p:nvSpPr>
          <p:cNvPr id="44" name="Textfeld 43"/>
          <p:cNvSpPr txBox="1"/>
          <p:nvPr/>
        </p:nvSpPr>
        <p:spPr>
          <a:xfrm>
            <a:off x="3238156" y="3633172"/>
            <a:ext cx="59726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/>
              <a:t>*</a:t>
            </a:r>
          </a:p>
        </p:txBody>
      </p:sp>
      <p:pic>
        <p:nvPicPr>
          <p:cNvPr id="46" name="Picture 2" descr="http://www.cover-des-monats.de/_data/113_11FREUNDE_Cover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447" y="3841004"/>
            <a:ext cx="679430" cy="9059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http://www.cover-des-monats.de/_data/113_11FREUNDE_Cover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24106" y="3633172"/>
            <a:ext cx="514707" cy="6862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http://www.cover-des-monats.de/_data/113_11FREUNDE_Cover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25338" y="3682449"/>
            <a:ext cx="514707" cy="6862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feld 48"/>
          <p:cNvSpPr txBox="1"/>
          <p:nvPr/>
        </p:nvSpPr>
        <p:spPr>
          <a:xfrm>
            <a:off x="1961168" y="5292104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</a:t>
            </a:r>
          </a:p>
        </p:txBody>
      </p:sp>
      <p:sp>
        <p:nvSpPr>
          <p:cNvPr id="50" name="Textfeld 49"/>
          <p:cNvSpPr txBox="1"/>
          <p:nvPr/>
        </p:nvSpPr>
        <p:spPr>
          <a:xfrm>
            <a:off x="3612116" y="5310575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fast</a:t>
            </a:r>
          </a:p>
        </p:txBody>
      </p:sp>
      <p:sp>
        <p:nvSpPr>
          <p:cNvPr id="51" name="Rechteck 50"/>
          <p:cNvSpPr/>
          <p:nvPr/>
        </p:nvSpPr>
        <p:spPr>
          <a:xfrm>
            <a:off x="449355" y="4913676"/>
            <a:ext cx="701278" cy="32720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20</a:t>
            </a:r>
            <a:r>
              <a:rPr lang="en-US" dirty="0">
                <a:solidFill>
                  <a:srgbClr val="FFFF00"/>
                </a:solidFill>
              </a:rPr>
              <a:t>%</a:t>
            </a:r>
          </a:p>
        </p:txBody>
      </p:sp>
      <p:sp>
        <p:nvSpPr>
          <p:cNvPr id="52" name="Textfeld 51"/>
          <p:cNvSpPr txBox="1"/>
          <p:nvPr/>
        </p:nvSpPr>
        <p:spPr>
          <a:xfrm>
            <a:off x="1348593" y="5210861"/>
            <a:ext cx="59726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/>
              <a:t>*</a:t>
            </a:r>
          </a:p>
        </p:txBody>
      </p:sp>
      <p:sp>
        <p:nvSpPr>
          <p:cNvPr id="53" name="Textfeld 52"/>
          <p:cNvSpPr txBox="1"/>
          <p:nvPr/>
        </p:nvSpPr>
        <p:spPr>
          <a:xfrm>
            <a:off x="3215149" y="5210861"/>
            <a:ext cx="59726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/>
              <a:t>*</a:t>
            </a:r>
          </a:p>
        </p:txBody>
      </p:sp>
      <p:pic>
        <p:nvPicPr>
          <p:cNvPr id="58" name="Picture 6" descr="Dell Books - Death From a Top Hat: A Great Merlini Murder Mystery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447" y="5314828"/>
            <a:ext cx="663974" cy="93357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 descr="Dell Books - Death From a Top Hat: A Great Merlini Murder Mystery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24106" y="5186837"/>
            <a:ext cx="487295" cy="68515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 descr="Dell Books - Death From a Top Hat: A Great Merlini Murder Mystery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44723" y="5203178"/>
            <a:ext cx="465642" cy="65471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feld 60"/>
          <p:cNvSpPr txBox="1"/>
          <p:nvPr/>
        </p:nvSpPr>
        <p:spPr>
          <a:xfrm>
            <a:off x="5226507" y="2153587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/>
              <a:t>…</a:t>
            </a:r>
            <a:endParaRPr lang="en-US" dirty="0"/>
          </a:p>
        </p:txBody>
      </p:sp>
      <p:pic>
        <p:nvPicPr>
          <p:cNvPr id="62" name="Picture 4" descr="http://www.nirally.com/rally/wp-content/uploads/2010/04/PN_78_cover-285x393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2608" y="2005320"/>
            <a:ext cx="513580" cy="70819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feld 62"/>
          <p:cNvSpPr txBox="1"/>
          <p:nvPr/>
        </p:nvSpPr>
        <p:spPr>
          <a:xfrm>
            <a:off x="4829540" y="2053873"/>
            <a:ext cx="59726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/>
              <a:t>*</a:t>
            </a:r>
          </a:p>
        </p:txBody>
      </p:sp>
      <p:sp>
        <p:nvSpPr>
          <p:cNvPr id="64" name="Textfeld 63"/>
          <p:cNvSpPr txBox="1"/>
          <p:nvPr/>
        </p:nvSpPr>
        <p:spPr>
          <a:xfrm>
            <a:off x="5244273" y="3732886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/>
              <a:t>…</a:t>
            </a:r>
            <a:endParaRPr lang="en-US" dirty="0"/>
          </a:p>
        </p:txBody>
      </p:sp>
      <p:sp>
        <p:nvSpPr>
          <p:cNvPr id="65" name="Textfeld 64"/>
          <p:cNvSpPr txBox="1"/>
          <p:nvPr/>
        </p:nvSpPr>
        <p:spPr>
          <a:xfrm>
            <a:off x="4847306" y="3633172"/>
            <a:ext cx="59726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/>
              <a:t>*</a:t>
            </a:r>
          </a:p>
        </p:txBody>
      </p:sp>
      <p:pic>
        <p:nvPicPr>
          <p:cNvPr id="66" name="Picture 2" descr="http://www.cover-des-monats.de/_data/113_11FREUNDE_Cover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34488" y="3682449"/>
            <a:ext cx="514707" cy="6862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feld 66"/>
          <p:cNvSpPr txBox="1"/>
          <p:nvPr/>
        </p:nvSpPr>
        <p:spPr>
          <a:xfrm>
            <a:off x="5221266" y="5310575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/>
              <a:t>…</a:t>
            </a:r>
            <a:endParaRPr lang="en-US" dirty="0"/>
          </a:p>
        </p:txBody>
      </p:sp>
      <p:sp>
        <p:nvSpPr>
          <p:cNvPr id="68" name="Textfeld 67"/>
          <p:cNvSpPr txBox="1"/>
          <p:nvPr/>
        </p:nvSpPr>
        <p:spPr>
          <a:xfrm>
            <a:off x="4824299" y="5210861"/>
            <a:ext cx="59726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/>
              <a:t>*</a:t>
            </a:r>
          </a:p>
        </p:txBody>
      </p:sp>
      <p:pic>
        <p:nvPicPr>
          <p:cNvPr id="69" name="Picture 6" descr="Dell Books - Death From a Top Hat: A Great Merlini Murder Mystery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53873" y="5203178"/>
            <a:ext cx="465642" cy="65471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feld 69"/>
          <p:cNvSpPr txBox="1"/>
          <p:nvPr/>
        </p:nvSpPr>
        <p:spPr>
          <a:xfrm>
            <a:off x="6562724" y="3779748"/>
            <a:ext cx="2185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= Likelihood for sport</a:t>
            </a:r>
          </a:p>
        </p:txBody>
      </p:sp>
      <p:sp>
        <p:nvSpPr>
          <p:cNvPr id="71" name="Textfeld 70"/>
          <p:cNvSpPr txBox="1"/>
          <p:nvPr/>
        </p:nvSpPr>
        <p:spPr>
          <a:xfrm>
            <a:off x="6634734" y="5157192"/>
            <a:ext cx="218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= Likelihood for mystery thriller</a:t>
            </a:r>
          </a:p>
        </p:txBody>
      </p:sp>
    </p:spTree>
    <p:extLst>
      <p:ext uri="{BB962C8B-B14F-4D97-AF65-F5344CB8AC3E}">
        <p14:creationId xmlns:p14="http://schemas.microsoft.com/office/powerpoint/2010/main" val="31996377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6D313-9A30-9F49-8E18-EAADCC9A8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Bayes’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2F693E7-4BFA-F34D-86EE-DB88AE9FAD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de-DE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𝐀</m:t>
                          </m:r>
                        </m:e>
                        <m:e>
                          <m:r>
                            <a:rPr lang="de-DE" sz="2000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𝐁</m:t>
                          </m:r>
                        </m:e>
                      </m:d>
                      <m:r>
                        <a:rPr lang="de-DE" sz="2000" b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𝐏</m:t>
                          </m:r>
                          <m:r>
                            <a:rPr lang="de-DE" sz="2000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𝐁</m:t>
                          </m:r>
                          <m:r>
                            <a:rPr lang="de-DE" sz="2000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de-DE" sz="2000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𝐀</m:t>
                          </m:r>
                          <m:r>
                            <a:rPr lang="de-DE" sz="2000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)∗</m:t>
                          </m:r>
                          <m:r>
                            <a:rPr lang="de-DE" sz="2000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𝐏</m:t>
                          </m:r>
                          <m:r>
                            <a:rPr lang="de-DE" sz="2000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𝐀</m:t>
                          </m:r>
                          <m:r>
                            <a:rPr lang="de-DE" sz="2000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e-DE" sz="2000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𝐏</m:t>
                          </m:r>
                          <m:r>
                            <a:rPr lang="de-DE" sz="2000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𝐁</m:t>
                          </m:r>
                          <m:r>
                            <a:rPr lang="de-DE" sz="2000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800" dirty="0">
                    <a:ea typeface="Cambria Math" panose="02040503050406030204" pitchFamily="18" charset="0"/>
                  </a:rPr>
                  <a:t>Sarah:</a:t>
                </a:r>
                <a:r>
                  <a:rPr lang="en-US" sz="18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P(teacher | </a:t>
                </a:r>
                <a:r>
                  <a:rPr lang="en-US" sz="1800" b="1" dirty="0" err="1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femaleWorker</a:t>
                </a:r>
                <a:r>
                  <a:rPr lang="en-US" sz="18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) =</a:t>
                </a:r>
                <a14:m>
                  <m:oMath xmlns:m="http://schemas.openxmlformats.org/officeDocument/2006/math">
                    <m:r>
                      <a:rPr lang="de-DE" sz="1800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800" b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1800" b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1800" b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femaleWorker</m:t>
                        </m:r>
                        <m:r>
                          <m:rPr>
                            <m:nor/>
                          </m:rPr>
                          <a:rPr lang="de-DE" sz="1800" b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 b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de-DE" sz="1800" b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 b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teacher</m:t>
                        </m:r>
                        <m:r>
                          <m:rPr>
                            <m:nor/>
                          </m:rPr>
                          <a:rPr lang="en-US" sz="1800" b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∗ </m:t>
                        </m:r>
                        <m:r>
                          <m:rPr>
                            <m:nor/>
                          </m:rPr>
                          <a:rPr lang="de-DE" sz="1800" b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1800" b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1800" b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teacher</m:t>
                        </m:r>
                        <m:r>
                          <m:rPr>
                            <m:nor/>
                          </m:rPr>
                          <a:rPr lang="en-US" sz="1800" b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de-DE" sz="1800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1800" b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1800" b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femaleWorker</m:t>
                        </m:r>
                        <m:r>
                          <m:rPr>
                            <m:nor/>
                          </m:rPr>
                          <a:rPr lang="en-US" sz="1800" b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8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000" dirty="0">
                    <a:ea typeface="Cambria Math" panose="02040503050406030204" pitchFamily="18" charset="0"/>
                  </a:rPr>
                  <a:t>Naïve Bayes Classifier: </a:t>
                </a:r>
                <a:br>
                  <a:rPr lang="en-US" sz="2000" dirty="0">
                    <a:ea typeface="Cambria Math" panose="02040503050406030204" pitchFamily="18" charset="0"/>
                  </a:rPr>
                </a:br>
                <a:r>
                  <a:rPr lang="en-US" sz="2000" dirty="0">
                    <a:ea typeface="Cambria Math" panose="02040503050406030204" pitchFamily="18" charset="0"/>
                  </a:rPr>
                  <a:t>Calculate the probability for each class given the features of the instance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2000" b="1" dirty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</a:p>
              <a:p>
                <a:pPr marL="0" indent="0" algn="ctr">
                  <a:buNone/>
                </a:pPr>
                <a:r>
                  <a:rPr lang="en-US" sz="20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P(class | features(x) ) =</a:t>
                </a:r>
                <a14:m>
                  <m:oMath xmlns:m="http://schemas.openxmlformats.org/officeDocument/2006/math">
                    <m:r>
                      <a:rPr lang="de-DE" sz="2000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0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000" b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de-DE" sz="2000" b="1" i="0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features</m:t>
                        </m:r>
                        <m:r>
                          <m:rPr>
                            <m:nor/>
                          </m:rPr>
                          <a:rPr lang="de-DE" sz="2000" b="1" i="0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de-DE" sz="2000" b="1" i="0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de-DE" sz="2000" b="1" i="0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</m:t>
                        </m:r>
                        <m:r>
                          <m:rPr>
                            <m:nor/>
                          </m:rPr>
                          <a:rPr lang="en-US" sz="2000" b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de-DE" sz="2000" b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de-DE" sz="2000" b="1" i="0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class</m:t>
                        </m:r>
                        <m:r>
                          <m:rPr>
                            <m:nor/>
                          </m:rPr>
                          <a:rPr lang="en-US" sz="2000" b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∗ </m:t>
                        </m:r>
                        <m:r>
                          <m:rPr>
                            <m:nor/>
                          </m:rPr>
                          <a:rPr lang="de-DE" sz="2000" b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000" b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de-DE" sz="2000" b="1" i="0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class</m:t>
                        </m:r>
                        <m:r>
                          <m:rPr>
                            <m:nor/>
                          </m:rPr>
                          <a:rPr lang="en-US" sz="2000" b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de-DE" sz="2000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000" b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000" b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fe</m:t>
                        </m:r>
                        <m:r>
                          <m:rPr>
                            <m:nor/>
                          </m:rPr>
                          <a:rPr lang="de-DE" sz="2000" b="1" i="0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atures</m:t>
                        </m:r>
                        <m:r>
                          <m:rPr>
                            <m:nor/>
                          </m:rPr>
                          <a:rPr lang="de-DE" sz="2000" b="1" i="0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de-DE" sz="2000" b="1" i="0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de-DE" sz="2000" b="1" i="0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000" b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Feature</a:t>
                </a:r>
                <a:r>
                  <a:rPr lang="en-US" sz="2000" dirty="0">
                    <a:ea typeface="Cambria Math" panose="02040503050406030204" pitchFamily="18" charset="0"/>
                  </a:rPr>
                  <a:t> representation of instance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2000" b="1" dirty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de-DE" sz="2000" b="1" i="1" dirty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20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1" i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  <m:r>
                          <a:rPr lang="de-DE" sz="2000" b="1" i="0" baseline="-250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de-DE" sz="2000" b="1" i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sz="2000" b="1" i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𝐱𝟐</m:t>
                        </m:r>
                        <m:r>
                          <a:rPr lang="de-DE" sz="2000" b="1" i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sz="2000" b="1" i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𝐱𝟑</m:t>
                        </m:r>
                        <m:r>
                          <a:rPr lang="de-DE" sz="2000" b="1" i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,...</m:t>
                        </m:r>
                        <m:sSub>
                          <m:sSubPr>
                            <m:ctrlPr>
                              <a:rPr lang="de-DE" sz="2000" b="1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1" i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de-DE" sz="2000" b="1" i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𝐧</m:t>
                            </m:r>
                          </m:sub>
                        </m:sSub>
                      </m:e>
                    </m:d>
                  </m:oMath>
                </a14:m>
                <a:endParaRPr lang="en-US" sz="20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2F693E7-4BFA-F34D-86EE-DB88AE9FAD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87" b="-1342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701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7EB12F-DFCD-C54B-A3D8-417378B34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070C69A-CB70-9A47-9D8E-CD3785F441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520" y="1556792"/>
                <a:ext cx="8784084" cy="464504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dirty="0">
                    <a:ea typeface="Cambria Math" panose="02040503050406030204" pitchFamily="18" charset="0"/>
                  </a:rPr>
                  <a:t>Goal: find </a:t>
                </a:r>
                <a:r>
                  <a:rPr lang="de-DE" dirty="0" err="1">
                    <a:ea typeface="Cambria Math" panose="02040503050406030204" pitchFamily="18" charset="0"/>
                  </a:rPr>
                  <a:t>the</a:t>
                </a:r>
                <a:r>
                  <a:rPr lang="de-DE">
                    <a:ea typeface="Cambria Math" panose="02040503050406030204" pitchFamily="18" charset="0"/>
                  </a:rPr>
                  <a:t> class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with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the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maximum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probability</a:t>
                </a:r>
                <a:r>
                  <a:rPr lang="de-DE" dirty="0">
                    <a:ea typeface="Cambria Math" panose="02040503050406030204" pitchFamily="18" charset="0"/>
                  </a:rPr>
                  <a:t>. </a:t>
                </a:r>
              </a:p>
              <a:p>
                <a:pPr marL="0" indent="0">
                  <a:buNone/>
                </a:pPr>
                <a:endParaRPr lang="de-DE" sz="2400" b="1" i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de-DE" sz="24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de-DE" sz="24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𝒎𝒂𝒙</m:t>
                          </m:r>
                        </m:e>
                        <m:lim>
                          <m:r>
                            <a:rPr lang="de-DE" sz="24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  <m:r>
                            <a:rPr lang="de-DE" sz="24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∈ </m:t>
                          </m:r>
                          <m:r>
                            <a:rPr lang="de-DE" sz="24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𝒄𝒍𝒂𝒔𝒔𝒆𝒔</m:t>
                          </m:r>
                        </m:lim>
                      </m:limLow>
                      <m:f>
                        <m:fPr>
                          <m:ctrlPr>
                            <a:rPr lang="de-DE" sz="24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de-DE" sz="24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2400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de-DE" sz="2400" b="1" i="1" baseline="-2500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de-DE" sz="2400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400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de-DE" sz="2400" b="1" i="1" baseline="-2500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de-DE" sz="2400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2400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de-DE" sz="2400" b="1" i="1" baseline="-2500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</m:t>
                                  </m:r>
                                  <m:r>
                                    <a:rPr lang="de-DE" sz="2400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,...</m:t>
                                  </m:r>
                                  <m:sSub>
                                    <m:sSubPr>
                                      <m:ctrlPr>
                                        <a:rPr lang="de-DE" sz="24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de-DE" sz="24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de-DE" sz="24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  <m:r>
                            <a:rPr lang="de-DE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∗ </m:t>
                          </m:r>
                          <m:r>
                            <a:rPr lang="de-DE" sz="24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de-DE" sz="24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  <m:r>
                            <a:rPr lang="de-DE" sz="24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de-DE" sz="24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r>
                            <a:rPr lang="de-DE" sz="24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sz="24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de-DE" sz="2400" b="1" i="1" baseline="-25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de-DE" sz="24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4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de-DE" sz="2400" b="1" i="1" baseline="-25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de-DE" sz="24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4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de-DE" sz="2400" b="1" i="1" baseline="-25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de-DE" sz="24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,...</m:t>
                              </m:r>
                              <m:sSub>
                                <m:sSubPr>
                                  <m:ctrlPr>
                                    <a:rPr lang="de-DE" sz="2400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de-DE" sz="2400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  <m:r>
                            <a:rPr lang="de-DE" sz="24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DE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sz="2800" b="1" i="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DE" dirty="0">
                    <a:ea typeface="Cambria Math" panose="02040503050406030204" pitchFamily="18" charset="0"/>
                  </a:rPr>
                  <a:t>The </a:t>
                </a:r>
                <a:r>
                  <a:rPr lang="de-DE" dirty="0" err="1">
                    <a:ea typeface="Cambria Math" panose="02040503050406030204" pitchFamily="18" charset="0"/>
                  </a:rPr>
                  <a:t>denominator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is</a:t>
                </a:r>
                <a:r>
                  <a:rPr lang="de-DE" dirty="0">
                    <a:ea typeface="Cambria Math" panose="02040503050406030204" pitchFamily="18" charset="0"/>
                  </a:rPr>
                  <a:t> a </a:t>
                </a:r>
                <a:r>
                  <a:rPr lang="de-DE" dirty="0" err="1">
                    <a:ea typeface="Cambria Math" panose="02040503050406030204" pitchFamily="18" charset="0"/>
                  </a:rPr>
                  <a:t>constant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and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can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be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dropped</a:t>
                </a:r>
                <a:r>
                  <a:rPr lang="de-DE" dirty="0">
                    <a:ea typeface="Cambria Math" panose="02040503050406030204" pitchFamily="18" charset="0"/>
                  </a:rPr>
                  <a:t>: </a:t>
                </a:r>
                <a:endParaRPr lang="de-DE" i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de-DE" sz="24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de-DE" sz="24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𝒎𝒂𝒙</m:t>
                          </m:r>
                        </m:e>
                        <m:lim>
                          <m:r>
                            <a:rPr lang="de-DE" sz="24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  <m:r>
                            <a:rPr lang="de-DE" sz="24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∈ </m:t>
                          </m:r>
                          <m:r>
                            <a:rPr lang="de-DE" sz="24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𝒄𝒍𝒂𝒔𝒔𝒆𝒔</m:t>
                          </m:r>
                        </m:lim>
                      </m:limLow>
                      <m:r>
                        <a:rPr lang="de-DE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de-DE" sz="24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24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de-DE" sz="2400" b="1" i="1" baseline="-25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de-DE" sz="24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4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de-DE" sz="2400" b="1" i="1" baseline="-25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de-DE" sz="24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4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de-DE" sz="2400" b="1" i="1" baseline="-25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de-DE" sz="24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,...</m:t>
                              </m:r>
                              <m:sSub>
                                <m:sSubPr>
                                  <m:ctrlPr>
                                    <a:rPr lang="de-DE" sz="2400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de-DE" sz="2400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r>
                            <a:rPr lang="de-DE" sz="24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de-DE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 </m:t>
                      </m:r>
                      <m:r>
                        <a:rPr lang="de-DE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de-DE" sz="24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m:oMathPara>
                </a14:m>
                <a:endParaRPr lang="de-DE" sz="2800" b="1" i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DE" dirty="0" err="1">
                    <a:ea typeface="Cambria Math" panose="02040503050406030204" pitchFamily="18" charset="0"/>
                  </a:rPr>
                  <a:t>It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is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very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unlikely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that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we</a:t>
                </a:r>
                <a:r>
                  <a:rPr lang="de-DE" dirty="0">
                    <a:ea typeface="Cambria Math" panose="02040503050406030204" pitchFamily="18" charset="0"/>
                  </a:rPr>
                  <a:t> find an </a:t>
                </a:r>
                <a:r>
                  <a:rPr lang="de-DE" dirty="0" err="1">
                    <a:ea typeface="Cambria Math" panose="02040503050406030204" pitchFamily="18" charset="0"/>
                  </a:rPr>
                  <a:t>instance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with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the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exact</a:t>
                </a:r>
                <a:r>
                  <a:rPr lang="de-DE" dirty="0">
                    <a:ea typeface="Cambria Math" panose="02040503050406030204" pitchFamily="18" charset="0"/>
                  </a:rPr>
                  <a:t> same </a:t>
                </a:r>
                <a:r>
                  <a:rPr lang="de-DE" dirty="0" err="1">
                    <a:ea typeface="Cambria Math" panose="02040503050406030204" pitchFamily="18" charset="0"/>
                  </a:rPr>
                  <a:t>feature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representation</a:t>
                </a:r>
                <a:r>
                  <a:rPr lang="de-DE" dirty="0">
                    <a:ea typeface="Cambria Math" panose="02040503050406030204" pitchFamily="18" charset="0"/>
                  </a:rPr>
                  <a:t> in </a:t>
                </a:r>
                <a:r>
                  <a:rPr lang="de-DE" dirty="0" err="1">
                    <a:ea typeface="Cambria Math" panose="02040503050406030204" pitchFamily="18" charset="0"/>
                  </a:rPr>
                  <a:t>the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training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data</a:t>
                </a:r>
                <a:r>
                  <a:rPr lang="de-DE" dirty="0">
                    <a:ea typeface="Cambria Math" panose="02040503050406030204" pitchFamily="18" charset="0"/>
                  </a:rPr>
                  <a:t>. </a:t>
                </a:r>
              </a:p>
              <a:p>
                <a:pPr marL="0" indent="0" algn="ctr">
                  <a:buNone/>
                </a:pPr>
                <a:r>
                  <a:rPr lang="de-DE" b="1" dirty="0">
                    <a:ea typeface="Cambria Math" panose="02040503050406030204" pitchFamily="18" charset="0"/>
                    <a:sym typeface="Wingdings" pitchFamily="2" charset="2"/>
                  </a:rPr>
                  <a:t> </a:t>
                </a:r>
                <a:r>
                  <a:rPr lang="de-DE" b="1" dirty="0" err="1">
                    <a:ea typeface="Cambria Math" panose="02040503050406030204" pitchFamily="18" charset="0"/>
                    <a:sym typeface="Wingdings" pitchFamily="2" charset="2"/>
                  </a:rPr>
                  <a:t>Assume</a:t>
                </a:r>
                <a:r>
                  <a:rPr lang="de-DE" b="1" dirty="0">
                    <a:ea typeface="Cambria Math" panose="02040503050406030204" pitchFamily="18" charset="0"/>
                    <a:sym typeface="Wingdings" pitchFamily="2" charset="2"/>
                  </a:rPr>
                  <a:t> </a:t>
                </a:r>
                <a:r>
                  <a:rPr lang="de-DE" b="1" dirty="0" err="1">
                    <a:ea typeface="Cambria Math" panose="02040503050406030204" pitchFamily="18" charset="0"/>
                    <a:sym typeface="Wingdings" pitchFamily="2" charset="2"/>
                  </a:rPr>
                  <a:t>independence</a:t>
                </a:r>
                <a:r>
                  <a:rPr lang="de-DE" b="1" dirty="0">
                    <a:ea typeface="Cambria Math" panose="02040503050406030204" pitchFamily="18" charset="0"/>
                    <a:sym typeface="Wingdings" pitchFamily="2" charset="2"/>
                  </a:rPr>
                  <a:t> </a:t>
                </a:r>
                <a:r>
                  <a:rPr lang="de-DE" b="1" dirty="0" err="1">
                    <a:ea typeface="Cambria Math" panose="02040503050406030204" pitchFamily="18" charset="0"/>
                    <a:sym typeface="Wingdings" pitchFamily="2" charset="2"/>
                  </a:rPr>
                  <a:t>of</a:t>
                </a:r>
                <a:r>
                  <a:rPr lang="de-DE" b="1" dirty="0">
                    <a:ea typeface="Cambria Math" panose="02040503050406030204" pitchFamily="18" charset="0"/>
                    <a:sym typeface="Wingdings" pitchFamily="2" charset="2"/>
                  </a:rPr>
                  <a:t> </a:t>
                </a:r>
                <a:r>
                  <a:rPr lang="de-DE" b="1" dirty="0" err="1">
                    <a:ea typeface="Cambria Math" panose="02040503050406030204" pitchFamily="18" charset="0"/>
                    <a:sym typeface="Wingdings" pitchFamily="2" charset="2"/>
                  </a:rPr>
                  <a:t>features</a:t>
                </a:r>
                <a:r>
                  <a:rPr lang="de-DE" b="1" dirty="0">
                    <a:ea typeface="Cambria Math" panose="02040503050406030204" pitchFamily="18" charset="0"/>
                    <a:sym typeface="Wingdings" pitchFamily="2" charset="2"/>
                  </a:rPr>
                  <a:t>!</a:t>
                </a:r>
                <a:endParaRPr lang="de-DE" b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sz="2800" b="1" i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sz="2800" b="1" i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sz="2800" b="1" i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sz="2800" b="1" i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sz="2800" b="1" i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070C69A-CB70-9A47-9D8E-CD3785F441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556792"/>
                <a:ext cx="8784084" cy="4645049"/>
              </a:xfrm>
              <a:blipFill>
                <a:blip r:embed="rId3"/>
                <a:stretch>
                  <a:fillRect l="-867" t="-82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54081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Independence assumption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3"/>
              <p:cNvSpPr>
                <a:spLocks noGrp="1"/>
              </p:cNvSpPr>
              <p:nvPr>
                <p:ph idx="1"/>
              </p:nvPr>
            </p:nvSpPr>
            <p:spPr>
              <a:xfrm>
                <a:off x="250825" y="1592263"/>
                <a:ext cx="8640763" cy="1836737"/>
              </a:xfrm>
            </p:spPr>
            <p:txBody>
              <a:bodyPr/>
              <a:lstStyle/>
              <a:p>
                <a:r>
                  <a:rPr lang="en-US" sz="2000" dirty="0"/>
                  <a:t>Given a label, all features are independent of each other.</a:t>
                </a:r>
              </a:p>
              <a:p>
                <a:r>
                  <a:rPr lang="en-US" sz="2000" dirty="0"/>
                  <a:t>This assumption makes it much easier to combine different features, as we do not need to worry about interactions between features. </a:t>
                </a:r>
              </a:p>
              <a:p>
                <a:pPr marL="0" indent="0">
                  <a:buNone/>
                </a:pPr>
                <a:endParaRPr lang="de-DE" sz="2000" b="1" i="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sz="2000" b="1" i="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sz="2000" b="1" i="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sz="2000" b="1" i="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1" i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𝐩</m:t>
                      </m:r>
                      <m:d>
                        <m:dPr>
                          <m:ctrlPr>
                            <a:rPr lang="de-DE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1" i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de-DE" sz="2000" b="1" i="0" baseline="-25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de-DE" sz="2000" b="1" i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b="1" i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𝐱𝟐</m:t>
                              </m:r>
                              <m:r>
                                <a:rPr lang="de-DE" sz="2000" b="1" i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000" b="1" i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𝐱𝟑</m:t>
                              </m:r>
                              <m:r>
                                <a:rPr lang="de-DE" sz="2000" b="1" i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,...</m:t>
                              </m:r>
                              <m:sSub>
                                <m:sSubPr>
                                  <m:ctrlPr>
                                    <a:rPr lang="de-DE" sz="2000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i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de-DE" sz="2000" b="1" i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𝐧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r>
                            <a:rPr lang="de-DE" sz="2000" b="1" i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𝐜</m:t>
                          </m:r>
                        </m:e>
                      </m:d>
                      <m:r>
                        <a:rPr lang="de-DE" sz="2000" b="1" i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20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−−&gt; </m:t>
                      </m:r>
                      <m:r>
                        <m:rPr>
                          <m:sty m:val="p"/>
                        </m:rPr>
                        <a:rPr lang="de-DE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independence</m:t>
                      </m:r>
                      <m:r>
                        <a:rPr lang="de-DE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assumption</m:t>
                      </m:r>
                      <m:r>
                        <a:rPr lang="de-DE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nary>
                        <m:naryPr>
                          <m:chr m:val="∏"/>
                          <m:ctrlPr>
                            <a:rPr lang="de-DE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2000" b="1" i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𝐢</m:t>
                          </m:r>
                          <m:r>
                            <a:rPr lang="de-DE" sz="2000" b="1" i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2000" b="1" i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de-DE" sz="2000" b="1" i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</m:sup>
                        <m:e>
                          <m:r>
                            <a:rPr lang="de-DE" sz="2000" b="1" i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  <m:r>
                            <a:rPr lang="de-DE" sz="2000" b="1" i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b="1" i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𝐱𝐢</m:t>
                          </m:r>
                          <m:r>
                            <a:rPr lang="de-DE" sz="2000" b="1" i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de-DE" sz="2000" b="1" i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𝐜</m:t>
                          </m:r>
                          <m:r>
                            <a:rPr lang="de-DE" sz="2000" b="1" i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sz="2400" b="1" dirty="0">
                  <a:solidFill>
                    <a:schemeClr val="accent6"/>
                  </a:solidFill>
                  <a:ea typeface="Cambria Math" panose="02040503050406030204" pitchFamily="18" charset="0"/>
                  <a:sym typeface="Wingdings" pitchFamily="2" charset="2"/>
                </a:endParaRPr>
              </a:p>
              <a:p>
                <a:pPr marL="0" indent="0" algn="ctr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Naïve Bayes Classifier: </a:t>
                </a:r>
                <a:br>
                  <a:rPr lang="de-DE" sz="24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de-DE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de-DE" b="1" i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𝐦𝐚𝐱</m:t>
                          </m:r>
                        </m:e>
                        <m:lim>
                          <m:r>
                            <a:rPr lang="de-DE" b="1" i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𝐜</m:t>
                          </m:r>
                          <m:r>
                            <a:rPr lang="de-DE" b="1" i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∈ </m:t>
                          </m:r>
                          <m:r>
                            <a:rPr lang="de-DE" b="1" i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𝐜𝐥𝐚𝐬𝐬𝐞𝐬</m:t>
                          </m:r>
                        </m:lim>
                      </m:limLow>
                      <m:nary>
                        <m:naryPr>
                          <m:chr m:val="∏"/>
                          <m:ctrlPr>
                            <a:rPr lang="de-DE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1" i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𝐢</m:t>
                          </m:r>
                          <m:r>
                            <a:rPr lang="de-DE" b="1" i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1" i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de-DE" b="1" i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</m:sup>
                        <m:e>
                          <m:r>
                            <a:rPr lang="de-DE" b="1" i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  <m:d>
                            <m:dPr>
                              <m:ctrlPr>
                                <a:rPr lang="de-DE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1" i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de-DE" b="1" i="0" baseline="-25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𝐢</m:t>
                              </m:r>
                            </m:e>
                            <m:e>
                              <m:r>
                                <a:rPr lang="de-DE" b="1" i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𝐜</m:t>
                              </m:r>
                            </m:e>
                          </m:d>
                          <m:r>
                            <a:rPr lang="de-DE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de-DE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  <m:r>
                            <a:rPr lang="de-DE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𝐜</m:t>
                          </m:r>
                          <m:r>
                            <a:rPr lang="de-DE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Inhaltsplatzhalt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825" y="1592263"/>
                <a:ext cx="8640763" cy="1836737"/>
              </a:xfrm>
              <a:blipFill>
                <a:blip r:embed="rId3"/>
                <a:stretch>
                  <a:fillRect l="-587" t="-1370" r="-1028" b="-24246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Bild 4" descr="naive_bayes_graph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8553" y="2934228"/>
            <a:ext cx="2153871" cy="1323129"/>
          </a:xfrm>
          <a:prstGeom prst="rect">
            <a:avLst/>
          </a:prstGeom>
        </p:spPr>
      </p:pic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762C5967-23AB-B841-B62D-FD64B268832A}"/>
              </a:ext>
            </a:extLst>
          </p:cNvPr>
          <p:cNvSpPr/>
          <p:nvPr/>
        </p:nvSpPr>
        <p:spPr>
          <a:xfrm>
            <a:off x="6522585" y="4077072"/>
            <a:ext cx="1433791" cy="93610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2E86DD23-956F-9F43-8F9C-3CCFECB3659D}"/>
                  </a:ext>
                </a:extLst>
              </p:cNvPr>
              <p:cNvSpPr/>
              <p:nvPr/>
            </p:nvSpPr>
            <p:spPr>
              <a:xfrm>
                <a:off x="5940152" y="2852936"/>
                <a:ext cx="2736304" cy="90965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80975" lvl="1"/>
                <a:r>
                  <a:rPr lang="en-US" sz="1600" dirty="0">
                    <a:solidFill>
                      <a:schemeClr val="accent6"/>
                    </a:solidFill>
                  </a:rPr>
                  <a:t>The conditional probability that feature </a:t>
                </a:r>
                <a14:m>
                  <m:oMath xmlns:m="http://schemas.openxmlformats.org/officeDocument/2006/math">
                    <m:r>
                      <a:rPr lang="de-DE" sz="1600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  <m:r>
                      <a:rPr lang="de-DE" sz="1600" b="1" baseline="-2500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𝐢</m:t>
                    </m:r>
                  </m:oMath>
                </a14:m>
                <a:r>
                  <a:rPr lang="en-US" sz="1600" dirty="0">
                    <a:solidFill>
                      <a:schemeClr val="accent6"/>
                    </a:solidFill>
                  </a:rPr>
                  <a:t> occurred in class </a:t>
                </a:r>
                <a:r>
                  <a:rPr lang="en-US" sz="16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</a:t>
                </a:r>
                <a:r>
                  <a:rPr lang="en-US" sz="1600" dirty="0">
                    <a:solidFill>
                      <a:schemeClr val="accent6"/>
                    </a:solidFill>
                  </a:rPr>
                  <a:t> in the training data. </a:t>
                </a:r>
              </a:p>
            </p:txBody>
          </p:sp>
        </mc:Choice>
        <mc:Fallback xmlns="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2E86DD23-956F-9F43-8F9C-3CCFECB365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2852936"/>
                <a:ext cx="2736304" cy="909650"/>
              </a:xfrm>
              <a:prstGeom prst="rect">
                <a:avLst/>
              </a:prstGeom>
              <a:blipFill>
                <a:blip r:embed="rId5"/>
                <a:stretch>
                  <a:fillRect b="-2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578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week: Features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0B2AEDD6-24BD-D441-8963-87F4710D6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592263"/>
            <a:ext cx="8640763" cy="2196777"/>
          </a:xfrm>
        </p:spPr>
        <p:txBody>
          <a:bodyPr/>
          <a:lstStyle/>
          <a:p>
            <a:r>
              <a:rPr lang="en-US" dirty="0"/>
              <a:t>Different types: binary, nominal, ordinal, numeric</a:t>
            </a:r>
          </a:p>
          <a:p>
            <a:r>
              <a:rPr lang="en-US" dirty="0"/>
              <a:t>Many features are highly domain- and task-specific.</a:t>
            </a:r>
          </a:p>
          <a:p>
            <a:r>
              <a:rPr lang="en-US" dirty="0"/>
              <a:t>Feature selection: entropy, information gain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http://upload.wikimedia.org/wikipedia/en/timeline/d8b53fa1e67acc2deeea77c87a9402a7.png">
            <a:extLst>
              <a:ext uri="{FF2B5EF4-FFF2-40B4-BE49-F238E27FC236}">
                <a16:creationId xmlns:a16="http://schemas.microsoft.com/office/drawing/2014/main" id="{60690238-8686-6B4C-B937-28CCFD71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3847" y="3140968"/>
            <a:ext cx="8015808" cy="260513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10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naïvety</a:t>
            </a:r>
            <a:r>
              <a:rPr lang="en-US" dirty="0"/>
              <a:t> of independence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It’s unreasonable to assume that all features are independent.</a:t>
            </a:r>
          </a:p>
          <a:p>
            <a:pPr lvl="1"/>
            <a:r>
              <a:rPr lang="en-US" dirty="0"/>
              <a:t>If </a:t>
            </a:r>
            <a:r>
              <a:rPr lang="en-US" b="1" i="1" dirty="0">
                <a:solidFill>
                  <a:srgbClr val="0070C0"/>
                </a:solidFill>
              </a:rPr>
              <a:t>football</a:t>
            </a:r>
            <a:r>
              <a:rPr lang="en-US" i="1" dirty="0"/>
              <a:t> </a:t>
            </a:r>
            <a:r>
              <a:rPr lang="en-US" dirty="0"/>
              <a:t>occurs, it’s more likely that </a:t>
            </a:r>
            <a:r>
              <a:rPr lang="en-US" b="1" i="1" dirty="0">
                <a:solidFill>
                  <a:srgbClr val="0070C0"/>
                </a:solidFill>
              </a:rPr>
              <a:t>goal</a:t>
            </a:r>
            <a:r>
              <a:rPr lang="en-US" dirty="0"/>
              <a:t> also occurs in the same text.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What happens if we ignore this dependence?</a:t>
            </a:r>
          </a:p>
          <a:p>
            <a:pPr lvl="1"/>
            <a:r>
              <a:rPr lang="en-US" dirty="0"/>
              <a:t>Possibility of double-counting highly correlated features</a:t>
            </a:r>
          </a:p>
          <a:p>
            <a:pPr lvl="1"/>
            <a:r>
              <a:rPr lang="en-US" b="1" i="1" dirty="0">
                <a:solidFill>
                  <a:srgbClr val="0070C0"/>
                </a:solidFill>
              </a:rPr>
              <a:t>football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b="1" i="1" dirty="0">
                <a:solidFill>
                  <a:srgbClr val="0070C0"/>
                </a:solidFill>
              </a:rPr>
              <a:t>goal</a:t>
            </a:r>
            <a:r>
              <a:rPr lang="en-US" i="1" dirty="0"/>
              <a:t> </a:t>
            </a:r>
            <a:r>
              <a:rPr lang="en-US" dirty="0"/>
              <a:t>are highly correlated, but assumed independent, so each feature is counted separately in the training corpus</a:t>
            </a:r>
          </a:p>
          <a:p>
            <a:pPr lvl="1"/>
            <a:r>
              <a:rPr lang="en-US" dirty="0"/>
              <a:t>This pushes the classifier closer to a given label than justified.</a:t>
            </a:r>
          </a:p>
          <a:p>
            <a:pPr marL="180975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000" b="1" dirty="0">
                <a:solidFill>
                  <a:schemeClr val="accent6"/>
                </a:solidFill>
                <a:sym typeface="Wingdings" pitchFamily="2" charset="2"/>
              </a:rPr>
              <a:t> </a:t>
            </a:r>
            <a:r>
              <a:rPr lang="en-US" sz="2400" b="1" dirty="0">
                <a:solidFill>
                  <a:schemeClr val="accent6"/>
                </a:solidFill>
              </a:rPr>
              <a:t>Correlated features are problematic for Naïve Bayes classifiers.</a:t>
            </a:r>
          </a:p>
          <a:p>
            <a:pPr marL="180975" lvl="1" indent="0">
              <a:buNone/>
            </a:pPr>
            <a:endParaRPr lang="en-US" dirty="0"/>
          </a:p>
        </p:txBody>
      </p:sp>
      <p:sp>
        <p:nvSpPr>
          <p:cNvPr id="2" name="Rechteck 1"/>
          <p:cNvSpPr/>
          <p:nvPr/>
        </p:nvSpPr>
        <p:spPr>
          <a:xfrm>
            <a:off x="2483768" y="4797152"/>
            <a:ext cx="4844008" cy="1143000"/>
          </a:xfrm>
          <a:prstGeom prst="rect">
            <a:avLst/>
          </a:prstGeom>
          <a:noFill/>
          <a:ln>
            <a:noFill/>
          </a:ln>
          <a:effectLst>
            <a:outerShdw dist="20000" sx="1000" sy="1000" rotWithShape="0">
              <a:srgbClr val="000000"/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66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example: Play golf?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374823" y="3501008"/>
                <a:ext cx="8586788" cy="10668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x = [sunny, cool, high, true] , y = ?play?</a:t>
                </a:r>
              </a:p>
              <a:p>
                <a:pPr marL="0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Naïve Bayes Classifier: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b="1" dirty="0">
                    <a:solidFill>
                      <a:schemeClr val="accent6"/>
                    </a:solidFill>
                  </a:rPr>
                  <a:t>yes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de-DE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𝐢</m:t>
                        </m:r>
                        <m:r>
                          <a:rPr lang="de-DE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de-DE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de-DE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𝐧</m:t>
                        </m:r>
                      </m:sup>
                      <m:e>
                        <m:r>
                          <a:rPr lang="de-DE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  <m:d>
                          <m:dPr>
                            <m:ctrlPr>
                              <a:rPr lang="de-DE" b="1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1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𝐟𝐞𝐚𝐭𝐮𝐫𝐞𝐬</m:t>
                            </m:r>
                          </m:e>
                          <m:e>
                            <m:r>
                              <a:rPr lang="de-DE" b="1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𝐲𝐞𝐬</m:t>
                            </m:r>
                          </m:e>
                        </m:d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b="1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 </m:t>
                        </m:r>
                        <m:r>
                          <a:rPr lang="de-DE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  <m:d>
                          <m:dPr>
                            <m:ctrlPr>
                              <a:rPr lang="de-DE" b="1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𝐲𝐞𝐬</m:t>
                            </m:r>
                          </m:e>
                        </m:d>
                      </m:e>
                    </m:nary>
                    <m:r>
                      <a:rPr lang="de-DE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den>
                    </m:f>
                    <m:r>
                      <a:rPr lang="de-DE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de-DE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de-DE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den>
                    </m:f>
                    <m:r>
                      <a:rPr lang="de-DE" b="1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de-DE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de-DE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den>
                    </m:f>
                    <m:r>
                      <a:rPr lang="de-DE" b="1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de-DE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de-DE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den>
                    </m:f>
                    <m:r>
                      <a:rPr lang="de-DE" b="1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de-DE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num>
                      <m:den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𝟏𝟒</m:t>
                        </m:r>
                      </m:den>
                    </m:f>
                    <m:r>
                      <a:rPr lang="de-DE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𝟎𝟎𝟓𝟑</m:t>
                    </m:r>
                  </m:oMath>
                </a14:m>
                <a:endParaRPr lang="en-US" b="1" dirty="0">
                  <a:solidFill>
                    <a:schemeClr val="accent6"/>
                  </a:solidFill>
                </a:endParaRP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chemeClr val="accent6"/>
                    </a:solidFill>
                  </a:rPr>
                  <a:t>no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de-DE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b="1" i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𝐢</m:t>
                        </m:r>
                        <m:r>
                          <a:rPr lang="de-DE" b="1" i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de-DE" b="1" i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de-DE" b="1" i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𝐧</m:t>
                        </m:r>
                      </m:sup>
                      <m:e>
                        <m:r>
                          <a:rPr lang="de-DE" b="1" i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  <m:d>
                          <m:dPr>
                            <m:ctrlPr>
                              <a:rPr lang="de-DE" b="1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1" i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𝐟𝐞𝐚𝐭𝐮𝐫𝐞𝐬</m:t>
                            </m:r>
                          </m:e>
                          <m:e>
                            <m:r>
                              <a:rPr lang="de-DE" b="1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𝐧𝐨</m:t>
                            </m:r>
                          </m:e>
                        </m:d>
                        <m:r>
                          <a:rPr lang="de-DE" b="1" i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∗ </m:t>
                        </m:r>
                        <m:r>
                          <a:rPr lang="de-DE" b="1" i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  <m:d>
                          <m:dPr>
                            <m:ctrlPr>
                              <a:rPr lang="de-DE" b="1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1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𝐧𝐨</m:t>
                            </m:r>
                          </m:e>
                        </m:d>
                      </m:e>
                    </m:nary>
                    <m:r>
                      <a:rPr lang="de-DE" b="1" i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1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de-DE" b="1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  <m:r>
                      <a:rPr lang="de-DE" b="1" i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de-DE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1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de-DE" b="1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  <m:r>
                      <a:rPr lang="de-DE" b="1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de-DE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num>
                      <m:den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  <m:r>
                      <a:rPr lang="de-DE" b="1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de-DE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  <m:r>
                      <a:rPr lang="de-DE" b="1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de-DE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lang="de-DE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𝟏𝟒</m:t>
                        </m:r>
                      </m:den>
                    </m:f>
                    <m:r>
                      <a:rPr lang="de-DE" b="1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b="1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1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𝟎𝟐𝟎𝟔</m:t>
                    </m:r>
                  </m:oMath>
                </a14:m>
                <a:endParaRPr lang="en-US" b="1" dirty="0">
                  <a:solidFill>
                    <a:schemeClr val="accent6"/>
                  </a:solidFill>
                </a:endParaRPr>
              </a:p>
              <a:p>
                <a:pPr marL="0" indent="0">
                  <a:buNone/>
                </a:pPr>
                <a:endParaRPr lang="en-US" b="1" dirty="0">
                  <a:solidFill>
                    <a:schemeClr val="accent6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ym typeface="Wingdings" pitchFamily="2" charset="2"/>
                  </a:rPr>
                  <a:t> Classifier says no.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4823" y="3501008"/>
                <a:ext cx="8586788" cy="1066800"/>
              </a:xfrm>
              <a:blipFill>
                <a:blip r:embed="rId3"/>
                <a:stretch>
                  <a:fillRect l="-1034" t="-4762" b="-177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Group 799"/>
          <p:cNvGraphicFramePr>
            <a:graphicFrameLocks/>
          </p:cNvGraphicFramePr>
          <p:nvPr/>
        </p:nvGraphicFramePr>
        <p:xfrm>
          <a:off x="228600" y="1524000"/>
          <a:ext cx="8655685" cy="168083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08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0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0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2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32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62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323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626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323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873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4611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074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outlook</a:t>
                      </a:r>
                      <a:endParaRPr kumimoji="1" lang="en-US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/>
                        <a:ea typeface="新細明體" charset="0"/>
                        <a:cs typeface="新細明體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temperature</a:t>
                      </a:r>
                      <a:endParaRPr kumimoji="1" lang="en-US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/>
                        <a:ea typeface="新細明體" charset="0"/>
                        <a:cs typeface="新細明體" charset="0"/>
                      </a:endParaRPr>
                    </a:p>
                  </a:txBody>
                  <a:tcPr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humidity</a:t>
                      </a:r>
                      <a:endParaRPr kumimoji="1" lang="en-US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/>
                        <a:ea typeface="新細明體" charset="0"/>
                        <a:cs typeface="新細明體" charset="0"/>
                      </a:endParaRPr>
                    </a:p>
                  </a:txBody>
                  <a:tcPr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windy</a:t>
                      </a:r>
                      <a:endParaRPr kumimoji="1" lang="en-US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/>
                        <a:ea typeface="新細明體" charset="0"/>
                        <a:cs typeface="新細明體" charset="0"/>
                      </a:endParaRPr>
                    </a:p>
                  </a:txBody>
                  <a:tcPr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play</a:t>
                      </a:r>
                      <a:endParaRPr kumimoji="1" lang="en-US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/>
                        <a:ea typeface="新細明體" charset="0"/>
                        <a:cs typeface="新細明體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/>
                        <a:ea typeface="新細明體" charset="0"/>
                        <a:cs typeface="新細明體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yes</a:t>
                      </a:r>
                      <a:endParaRPr kumimoji="1" lang="en-US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/>
                        <a:ea typeface="新細明體" charset="0"/>
                        <a:cs typeface="新細明體" charset="0"/>
                      </a:endParaRPr>
                    </a:p>
                  </a:txBody>
                  <a:tcPr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no</a:t>
                      </a:r>
                      <a:endParaRPr kumimoji="1" lang="en-US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/>
                        <a:ea typeface="新細明體" charset="0"/>
                        <a:cs typeface="新細明體" charset="0"/>
                      </a:endParaRPr>
                    </a:p>
                  </a:txBody>
                  <a:tcPr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/>
                        <a:ea typeface="新細明體" charset="0"/>
                        <a:cs typeface="新細明體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yes</a:t>
                      </a:r>
                      <a:endParaRPr kumimoji="1" lang="en-US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/>
                        <a:ea typeface="新細明體" charset="0"/>
                        <a:cs typeface="新細明體" charset="0"/>
                      </a:endParaRPr>
                    </a:p>
                  </a:txBody>
                  <a:tcPr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no</a:t>
                      </a:r>
                      <a:endParaRPr kumimoji="1" lang="en-US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/>
                        <a:ea typeface="新細明體" charset="0"/>
                        <a:cs typeface="新細明體" charset="0"/>
                      </a:endParaRPr>
                    </a:p>
                  </a:txBody>
                  <a:tcPr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/>
                        <a:ea typeface="新細明體" charset="0"/>
                        <a:cs typeface="新細明體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yes</a:t>
                      </a:r>
                      <a:endParaRPr kumimoji="1" lang="en-US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/>
                        <a:ea typeface="新細明體" charset="0"/>
                        <a:cs typeface="新細明體" charset="0"/>
                      </a:endParaRPr>
                    </a:p>
                  </a:txBody>
                  <a:tcPr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no</a:t>
                      </a:r>
                      <a:endParaRPr kumimoji="1" lang="en-US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/>
                        <a:ea typeface="新細明體" charset="0"/>
                        <a:cs typeface="新細明體" charset="0"/>
                      </a:endParaRPr>
                    </a:p>
                  </a:txBody>
                  <a:tcPr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/>
                        <a:ea typeface="新細明體" charset="0"/>
                        <a:cs typeface="新細明體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yes</a:t>
                      </a:r>
                      <a:endParaRPr kumimoji="1" lang="en-US" altLang="zh-TW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/>
                        <a:ea typeface="新細明體" charset="0"/>
                        <a:cs typeface="新細明體" charset="0"/>
                      </a:endParaRPr>
                    </a:p>
                  </a:txBody>
                  <a:tcPr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no</a:t>
                      </a:r>
                      <a:endParaRPr kumimoji="1" lang="en-US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/>
                        <a:ea typeface="新細明體" charset="0"/>
                        <a:cs typeface="新細明體" charset="0"/>
                      </a:endParaRPr>
                    </a:p>
                  </a:txBody>
                  <a:tcPr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yes</a:t>
                      </a:r>
                      <a:endParaRPr kumimoji="1" lang="en-US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/>
                        <a:ea typeface="新細明體" charset="0"/>
                        <a:cs typeface="新細明體" charset="0"/>
                      </a:endParaRPr>
                    </a:p>
                  </a:txBody>
                  <a:tcPr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no</a:t>
                      </a:r>
                      <a:endParaRPr kumimoji="1" lang="en-US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/>
                        <a:ea typeface="新細明體" charset="0"/>
                        <a:cs typeface="新細明體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7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sunny</a:t>
                      </a:r>
                      <a:endParaRPr kumimoji="1" lang="en-US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/>
                        <a:ea typeface="新細明體" charset="0"/>
                        <a:cs typeface="新細明體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2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/>
                        <a:ea typeface="新細明體" charset="0"/>
                        <a:cs typeface="新細明體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3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/>
                        <a:ea typeface="新細明體" charset="0"/>
                        <a:cs typeface="新細明體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hot</a:t>
                      </a:r>
                      <a:endParaRPr kumimoji="1" lang="en-US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/>
                        <a:ea typeface="新細明體" charset="0"/>
                        <a:cs typeface="新細明體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2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/>
                        <a:ea typeface="新細明體" charset="0"/>
                        <a:cs typeface="新細明體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2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/>
                        <a:ea typeface="新細明體" charset="0"/>
                        <a:cs typeface="新細明體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high</a:t>
                      </a:r>
                      <a:endParaRPr kumimoji="1" lang="en-US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/>
                        <a:ea typeface="新細明體" charset="0"/>
                        <a:cs typeface="新細明體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3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/>
                        <a:ea typeface="新細明體" charset="0"/>
                        <a:cs typeface="新細明體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4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/>
                        <a:ea typeface="新細明體" charset="0"/>
                        <a:cs typeface="新細明體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false</a:t>
                      </a:r>
                      <a:endParaRPr kumimoji="1" lang="en-US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/>
                        <a:ea typeface="新細明體" charset="0"/>
                        <a:cs typeface="新細明體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6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/>
                        <a:ea typeface="新細明體" charset="0"/>
                        <a:cs typeface="新細明體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2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/>
                        <a:ea typeface="新細明體" charset="0"/>
                        <a:cs typeface="新細明體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9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/>
                        <a:ea typeface="新細明體" charset="0"/>
                        <a:cs typeface="新細明體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5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/>
                        <a:ea typeface="新細明體" charset="0"/>
                        <a:cs typeface="新細明體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02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overcast</a:t>
                      </a:r>
                      <a:endParaRPr kumimoji="1" lang="en-US" altLang="zh-TW" sz="1600" b="1" i="0" u="none" strike="noStrike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/>
                        <a:ea typeface="新細明體" charset="0"/>
                        <a:cs typeface="新細明體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4</a:t>
                      </a:r>
                      <a:endParaRPr kumimoji="1" lang="en-US" altLang="zh-TW" sz="1600" b="0" i="0" u="none" strike="noStrike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/>
                        <a:ea typeface="新細明體" charset="0"/>
                        <a:cs typeface="新細明體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0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/>
                        <a:ea typeface="新細明體" charset="0"/>
                        <a:cs typeface="新細明體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mild</a:t>
                      </a:r>
                      <a:endParaRPr kumimoji="1" lang="en-US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/>
                        <a:ea typeface="新細明體" charset="0"/>
                        <a:cs typeface="新細明體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4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/>
                        <a:ea typeface="新細明體" charset="0"/>
                        <a:cs typeface="新細明體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2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/>
                        <a:ea typeface="新細明體" charset="0"/>
                        <a:cs typeface="新細明體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normal</a:t>
                      </a:r>
                      <a:endParaRPr kumimoji="1" lang="en-US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/>
                        <a:ea typeface="新細明體" charset="0"/>
                        <a:cs typeface="新細明體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6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/>
                        <a:ea typeface="新細明體" charset="0"/>
                        <a:cs typeface="新細明體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1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/>
                        <a:ea typeface="新細明體" charset="0"/>
                        <a:cs typeface="新細明體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true</a:t>
                      </a:r>
                      <a:endParaRPr kumimoji="1" lang="en-US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/>
                        <a:ea typeface="新細明體" charset="0"/>
                        <a:cs typeface="新細明體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3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/>
                        <a:ea typeface="新細明體" charset="0"/>
                        <a:cs typeface="新細明體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3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/>
                        <a:ea typeface="新細明體" charset="0"/>
                        <a:cs typeface="新細明體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/>
                        <a:ea typeface="新細明體" charset="0"/>
                        <a:cs typeface="新細明體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0"/>
                        <a:cs typeface="新細明體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7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7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rainy</a:t>
                      </a:r>
                      <a:endParaRPr kumimoji="1" lang="en-US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/>
                        <a:ea typeface="新細明體" charset="0"/>
                        <a:cs typeface="新細明體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3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/>
                        <a:ea typeface="新細明體" charset="0"/>
                        <a:cs typeface="新細明體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2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/>
                        <a:ea typeface="新細明體" charset="0"/>
                        <a:cs typeface="新細明體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cool</a:t>
                      </a:r>
                      <a:endParaRPr kumimoji="1" lang="en-US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/>
                        <a:ea typeface="新細明體" charset="0"/>
                        <a:cs typeface="新細明體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3</a:t>
                      </a:r>
                      <a:endParaRPr kumimoji="1" lang="en-US" altLang="zh-TW" sz="1600" b="0" i="0" u="none" strike="noStrike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/>
                        <a:ea typeface="新細明體" charset="0"/>
                        <a:cs typeface="新細明體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1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/>
                        <a:ea typeface="新細明體" charset="0"/>
                        <a:cs typeface="新細明體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/>
                        <a:ea typeface="新細明體" charset="0"/>
                        <a:cs typeface="新細明體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0"/>
                        <a:cs typeface="新細明體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78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0"/>
                        <a:cs typeface="新細明體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78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0"/>
                        <a:cs typeface="新細明體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78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0"/>
                        <a:cs typeface="新細明體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78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0"/>
                        <a:cs typeface="新細明體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78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/>
                        <a:ea typeface="新細明體" charset="0"/>
                        <a:cs typeface="新細明體" charset="0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0"/>
                        <a:cs typeface="新細明體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7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805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Bayes: Summary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Probabilistic learning method which uses knowledge about the prior probabilities of classes and about the conditional probability of features occurring in a particular class.</a:t>
            </a:r>
          </a:p>
          <a:p>
            <a:r>
              <a:rPr lang="en-US" dirty="0"/>
              <a:t>Useful in many practical applications</a:t>
            </a:r>
          </a:p>
          <a:p>
            <a:r>
              <a:rPr lang="en-US" dirty="0"/>
              <a:t>Training is very fast.</a:t>
            </a:r>
          </a:p>
          <a:p>
            <a:r>
              <a:rPr lang="en-US" dirty="0"/>
              <a:t>Binary, numeric and nominal features can be mixed.</a:t>
            </a:r>
          </a:p>
          <a:p>
            <a:r>
              <a:rPr lang="en-US" dirty="0"/>
              <a:t>If the independence assumption is violated too much, the classifier fails.</a:t>
            </a:r>
          </a:p>
          <a:p>
            <a:pPr lvl="1"/>
            <a:r>
              <a:rPr lang="en-US" dirty="0"/>
              <a:t>Identical or highly correlated features are problematic.</a:t>
            </a:r>
          </a:p>
          <a:p>
            <a:pPr marL="180975" lvl="1" indent="0">
              <a:buNone/>
            </a:pPr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 C</a:t>
            </a:r>
            <a:r>
              <a:rPr lang="en-US" dirty="0"/>
              <a:t>an be addressed with feature selection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4573120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94"/>
          <p:cNvSpPr txBox="1">
            <a:spLocks/>
          </p:cNvSpPr>
          <p:nvPr/>
        </p:nvSpPr>
        <p:spPr bwMode="auto">
          <a:xfrm>
            <a:off x="467544" y="2276872"/>
            <a:ext cx="8028384" cy="417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lvl="0" algn="ctr"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sz="8800" b="1" kern="0" dirty="0">
                <a:solidFill>
                  <a:schemeClr val="accent6"/>
                </a:solidFill>
                <a:latin typeface="Caveat" pitchFamily="2" charset="0"/>
              </a:rPr>
              <a:t>Support Vector Machines</a:t>
            </a:r>
            <a:endParaRPr kumimoji="0" lang="en-US" sz="19900" b="1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Caveat" pitchFamily="2" charset="0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25E720D-D711-EA49-9FD6-7ED5D9A10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 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B72C47B9-C3BF-8A49-97E6-F6D58298B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5" y="4824141"/>
            <a:ext cx="8640763" cy="486107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KNN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Naïve Bayes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</a:rPr>
              <a:t>SVMs</a:t>
            </a:r>
          </a:p>
        </p:txBody>
      </p:sp>
    </p:spTree>
    <p:extLst>
      <p:ext uri="{BB962C8B-B14F-4D97-AF65-F5344CB8AC3E}">
        <p14:creationId xmlns:p14="http://schemas.microsoft.com/office/powerpoint/2010/main" val="6731808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282E42-93CD-F448-885B-1109E1D5D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759" y="488950"/>
            <a:ext cx="6949529" cy="838200"/>
          </a:xfrm>
        </p:spPr>
        <p:txBody>
          <a:bodyPr/>
          <a:lstStyle/>
          <a:p>
            <a:r>
              <a:rPr lang="en-US" sz="2400" dirty="0"/>
              <a:t>How to split a feature space into 2 classes?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E7E398A-32AF-2648-89B0-908B44721A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1-dimensional ( = 1 feature)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US" dirty="0"/>
                  <a:t> By a point: </a:t>
                </a:r>
                <a:r>
                  <a:rPr lang="en-US" sz="20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if feature x &gt;= 0.7 then class 1 else class 2</a:t>
                </a:r>
              </a:p>
              <a:p>
                <a:pPr>
                  <a:buFont typeface="Wingdings" pitchFamily="2" charset="2"/>
                  <a:buChar char="à"/>
                </a:pPr>
                <a:endParaRPr lang="en-US" sz="2000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/>
                  <a:t>2-dimensional ( = 2 features)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US" dirty="0"/>
                  <a:t> By a line: </a:t>
                </a:r>
                <a:r>
                  <a:rPr lang="en-US" sz="20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 x </a:t>
                </a:r>
                <a14:m>
                  <m:oMath xmlns:m="http://schemas.openxmlformats.org/officeDocument/2006/math">
                    <m:r>
                      <a:rPr lang="de-DE" altLang="zh-CN" sz="2000" b="1" i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de-DE" altLang="zh-CN" sz="2000" b="1" i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𝐛</m:t>
                    </m:r>
                  </m:oMath>
                </a14:m>
                <a:endParaRPr lang="en-US" sz="2000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Font typeface="Wingdings" pitchFamily="2" charset="2"/>
                  <a:buChar char="à"/>
                </a:pPr>
                <a:endParaRPr lang="en-US" sz="2000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/>
                  <a:t>3-dimensional ( = 3 features)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US" dirty="0"/>
                  <a:t> By a plane: </a:t>
                </a:r>
                <a:r>
                  <a:rPr lang="en-US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:r>
                  <a:rPr lang="en-US" b="1" baseline="-25000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r>
                  <a:rPr lang="en-US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x</a:t>
                </a:r>
                <a:r>
                  <a:rPr lang="en-US" b="1" baseline="-25000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r>
                  <a:rPr lang="en-US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+w</a:t>
                </a:r>
                <a:r>
                  <a:rPr lang="en-US" b="1" baseline="-25000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n-US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x</a:t>
                </a:r>
                <a:r>
                  <a:rPr lang="en-US" b="1" baseline="-25000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de-DE" altLang="zh-CN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de-DE" altLang="zh-CN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𝐛</m:t>
                    </m:r>
                  </m:oMath>
                </a14:m>
                <a:endParaRPr lang="en-US" b="1" baseline="-250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Font typeface="Wingdings" pitchFamily="2" charset="2"/>
                  <a:buChar char="à"/>
                </a:pPr>
                <a:endParaRPr lang="en-US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/>
                  <a:t>n-dimensional ( = n features)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US" dirty="0"/>
                  <a:t> By a hyperplane: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altLang="zh-CN" sz="2400" b="1" i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𝐰</m:t>
                        </m:r>
                      </m:e>
                    </m:acc>
                    <m:r>
                      <a:rPr lang="de-DE" altLang="zh-CN" sz="2400" b="1" i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∙ </m:t>
                    </m:r>
                    <m:acc>
                      <m:accPr>
                        <m:chr m:val="⃗"/>
                        <m:ctrlPr>
                          <a:rPr lang="de-DE" altLang="zh-CN" sz="24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altLang="zh-CN" sz="2400" b="1" i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acc>
                    <m:r>
                      <a:rPr lang="de-DE" altLang="zh-CN" sz="2400" b="1" i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de-DE" altLang="zh-CN" sz="2400" b="1" i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hyperplane in </a:t>
                </a:r>
                <a:r>
                  <a:rPr lang="en-US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</a:t>
                </a:r>
                <a:r>
                  <a:rPr lang="en-US" b="1" baseline="30000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dirty="0"/>
                  <a:t>is a </a:t>
                </a:r>
                <a:r>
                  <a:rPr lang="en-US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n-1</a:t>
                </a:r>
                <a:r>
                  <a:rPr lang="en-US" dirty="0"/>
                  <a:t> dimensional subspace of </a:t>
                </a:r>
                <a:r>
                  <a:rPr lang="en-US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</a:t>
                </a:r>
                <a:r>
                  <a:rPr lang="en-US" b="1" baseline="30000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xmlns="" id="{DE7E398A-32AF-2648-89B0-908B44721A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34" t="-1370" b="-166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DBCA00C1-548F-A04D-8848-BB9ACA76E1FE}"/>
              </a:ext>
            </a:extLst>
          </p:cNvPr>
          <p:cNvSpPr/>
          <p:nvPr/>
        </p:nvSpPr>
        <p:spPr>
          <a:xfrm>
            <a:off x="7812360" y="1844824"/>
            <a:ext cx="216024" cy="216024"/>
          </a:xfrm>
          <a:prstGeom prst="ellipse">
            <a:avLst/>
          </a:prstGeom>
          <a:solidFill>
            <a:srgbClr val="FFC000"/>
          </a:solidFill>
          <a:ln>
            <a:solidFill>
              <a:srgbClr val="FFD5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79"/>
              </a:solidFill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DD05AE1E-28EE-0446-85DB-84A2198660AD}"/>
              </a:ext>
            </a:extLst>
          </p:cNvPr>
          <p:cNvCxnSpPr/>
          <p:nvPr/>
        </p:nvCxnSpPr>
        <p:spPr>
          <a:xfrm flipV="1">
            <a:off x="6876256" y="2348880"/>
            <a:ext cx="1656184" cy="792088"/>
          </a:xfrm>
          <a:prstGeom prst="line">
            <a:avLst/>
          </a:prstGeom>
          <a:ln w="19050">
            <a:solidFill>
              <a:srgbClr val="FFD5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1B815863-337F-DA4D-8E13-182FCDEAA310}"/>
              </a:ext>
            </a:extLst>
          </p:cNvPr>
          <p:cNvSpPr/>
          <p:nvPr/>
        </p:nvSpPr>
        <p:spPr>
          <a:xfrm rot="1193572">
            <a:off x="7236296" y="3471765"/>
            <a:ext cx="1224136" cy="720080"/>
          </a:xfrm>
          <a:prstGeom prst="rect">
            <a:avLst/>
          </a:prstGeom>
          <a:solidFill>
            <a:srgbClr val="FFC000"/>
          </a:solidFill>
          <a:ln>
            <a:solidFill>
              <a:srgbClr val="D86F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Würfel 9">
            <a:extLst>
              <a:ext uri="{FF2B5EF4-FFF2-40B4-BE49-F238E27FC236}">
                <a16:creationId xmlns:a16="http://schemas.microsoft.com/office/drawing/2014/main" id="{4F94E8B6-CF17-FD4F-9D4C-5F7DB415FAE4}"/>
              </a:ext>
            </a:extLst>
          </p:cNvPr>
          <p:cNvSpPr/>
          <p:nvPr/>
        </p:nvSpPr>
        <p:spPr>
          <a:xfrm>
            <a:off x="7380312" y="4653136"/>
            <a:ext cx="864096" cy="720080"/>
          </a:xfrm>
          <a:prstGeom prst="cube">
            <a:avLst/>
          </a:prstGeom>
          <a:solidFill>
            <a:srgbClr val="FFC000"/>
          </a:solidFill>
          <a:ln>
            <a:solidFill>
              <a:srgbClr val="D86F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3C19EC2-527E-394D-B94F-21B0D4F799BF}"/>
              </a:ext>
            </a:extLst>
          </p:cNvPr>
          <p:cNvSpPr txBox="1"/>
          <p:nvPr/>
        </p:nvSpPr>
        <p:spPr>
          <a:xfrm>
            <a:off x="7884368" y="5517232"/>
            <a:ext cx="505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latin typeface="+mn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5834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816F6889-74BB-2143-AE3E-4AC4A59F1885}"/>
              </a:ext>
            </a:extLst>
          </p:cNvPr>
          <p:cNvSpPr/>
          <p:nvPr/>
        </p:nvSpPr>
        <p:spPr>
          <a:xfrm>
            <a:off x="2586947" y="2209800"/>
            <a:ext cx="3657600" cy="3496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3" name="Line 15"/>
          <p:cNvSpPr>
            <a:spLocks noChangeShapeType="1"/>
          </p:cNvSpPr>
          <p:nvPr/>
        </p:nvSpPr>
        <p:spPr bwMode="auto">
          <a:xfrm>
            <a:off x="2590800" y="2209800"/>
            <a:ext cx="0" cy="3505200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134" name="Line 16"/>
          <p:cNvSpPr>
            <a:spLocks noChangeShapeType="1"/>
          </p:cNvSpPr>
          <p:nvPr/>
        </p:nvSpPr>
        <p:spPr bwMode="auto">
          <a:xfrm flipV="1">
            <a:off x="2586947" y="5705856"/>
            <a:ext cx="3657600" cy="0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135" name="Oval 17"/>
          <p:cNvSpPr>
            <a:spLocks noChangeAspect="1" noChangeArrowheads="1"/>
          </p:cNvSpPr>
          <p:nvPr/>
        </p:nvSpPr>
        <p:spPr bwMode="auto">
          <a:xfrm>
            <a:off x="3717925" y="5032375"/>
            <a:ext cx="60325" cy="4762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36" name="Oval 18"/>
          <p:cNvSpPr>
            <a:spLocks noChangeAspect="1" noChangeArrowheads="1"/>
          </p:cNvSpPr>
          <p:nvPr/>
        </p:nvSpPr>
        <p:spPr bwMode="auto">
          <a:xfrm>
            <a:off x="2711475" y="3903663"/>
            <a:ext cx="60325" cy="476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37" name="Oval 19"/>
          <p:cNvSpPr>
            <a:spLocks noChangeAspect="1" noChangeArrowheads="1"/>
          </p:cNvSpPr>
          <p:nvPr/>
        </p:nvSpPr>
        <p:spPr bwMode="auto">
          <a:xfrm>
            <a:off x="4340225" y="2814638"/>
            <a:ext cx="60325" cy="476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38" name="Oval 20"/>
          <p:cNvSpPr>
            <a:spLocks noChangeAspect="1" noChangeArrowheads="1"/>
          </p:cNvSpPr>
          <p:nvPr/>
        </p:nvSpPr>
        <p:spPr bwMode="auto">
          <a:xfrm>
            <a:off x="4403725" y="3635375"/>
            <a:ext cx="60325" cy="4762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39" name="Oval 21"/>
          <p:cNvSpPr>
            <a:spLocks noChangeAspect="1" noChangeArrowheads="1"/>
          </p:cNvSpPr>
          <p:nvPr/>
        </p:nvSpPr>
        <p:spPr bwMode="auto">
          <a:xfrm>
            <a:off x="3409950" y="2663825"/>
            <a:ext cx="60325" cy="50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40" name="Oval 22"/>
          <p:cNvSpPr>
            <a:spLocks noChangeAspect="1" noChangeArrowheads="1"/>
          </p:cNvSpPr>
          <p:nvPr/>
        </p:nvSpPr>
        <p:spPr bwMode="auto">
          <a:xfrm>
            <a:off x="3886200" y="3733800"/>
            <a:ext cx="53975" cy="476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41" name="Oval 23"/>
          <p:cNvSpPr>
            <a:spLocks noChangeAspect="1" noChangeArrowheads="1"/>
          </p:cNvSpPr>
          <p:nvPr/>
        </p:nvSpPr>
        <p:spPr bwMode="auto">
          <a:xfrm>
            <a:off x="3048000" y="3124200"/>
            <a:ext cx="60325" cy="58738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42" name="Oval 24"/>
          <p:cNvSpPr>
            <a:spLocks noChangeAspect="1" noChangeArrowheads="1"/>
          </p:cNvSpPr>
          <p:nvPr/>
        </p:nvSpPr>
        <p:spPr bwMode="auto">
          <a:xfrm>
            <a:off x="5105400" y="4114800"/>
            <a:ext cx="60325" cy="50800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43" name="Oval 25"/>
          <p:cNvSpPr>
            <a:spLocks noChangeAspect="1" noChangeArrowheads="1"/>
          </p:cNvSpPr>
          <p:nvPr/>
        </p:nvSpPr>
        <p:spPr bwMode="auto">
          <a:xfrm rot="-1118274">
            <a:off x="3887788" y="4443413"/>
            <a:ext cx="53975" cy="4762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44" name="Oval 26"/>
          <p:cNvSpPr>
            <a:spLocks noChangeAspect="1" noChangeArrowheads="1"/>
          </p:cNvSpPr>
          <p:nvPr/>
        </p:nvSpPr>
        <p:spPr bwMode="auto">
          <a:xfrm rot="-1118274">
            <a:off x="6003925" y="3228975"/>
            <a:ext cx="60325" cy="50800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45" name="Oval 27"/>
          <p:cNvSpPr>
            <a:spLocks noChangeAspect="1" noChangeArrowheads="1"/>
          </p:cNvSpPr>
          <p:nvPr/>
        </p:nvSpPr>
        <p:spPr bwMode="auto">
          <a:xfrm rot="-1118274">
            <a:off x="5295900" y="4545013"/>
            <a:ext cx="60325" cy="50800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46" name="Oval 28"/>
          <p:cNvSpPr>
            <a:spLocks noChangeAspect="1" noChangeArrowheads="1"/>
          </p:cNvSpPr>
          <p:nvPr/>
        </p:nvSpPr>
        <p:spPr bwMode="auto">
          <a:xfrm rot="-1118274">
            <a:off x="3124200" y="2667000"/>
            <a:ext cx="60325" cy="50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47" name="Oval 29"/>
          <p:cNvSpPr>
            <a:spLocks noChangeAspect="1" noChangeArrowheads="1"/>
          </p:cNvSpPr>
          <p:nvPr/>
        </p:nvSpPr>
        <p:spPr bwMode="auto">
          <a:xfrm rot="-1118274">
            <a:off x="4711700" y="3584575"/>
            <a:ext cx="60325" cy="50800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48" name="Oval 30"/>
          <p:cNvSpPr>
            <a:spLocks noChangeAspect="1" noChangeArrowheads="1"/>
          </p:cNvSpPr>
          <p:nvPr/>
        </p:nvSpPr>
        <p:spPr bwMode="auto">
          <a:xfrm rot="-1118274">
            <a:off x="5867400" y="4495800"/>
            <a:ext cx="60325" cy="4762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49" name="Oval 31"/>
          <p:cNvSpPr>
            <a:spLocks noChangeAspect="1" noChangeArrowheads="1"/>
          </p:cNvSpPr>
          <p:nvPr/>
        </p:nvSpPr>
        <p:spPr bwMode="auto">
          <a:xfrm rot="-1118274">
            <a:off x="3114675" y="3640138"/>
            <a:ext cx="60325" cy="476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50" name="Oval 32"/>
          <p:cNvSpPr>
            <a:spLocks noChangeAspect="1" noChangeArrowheads="1"/>
          </p:cNvSpPr>
          <p:nvPr/>
        </p:nvSpPr>
        <p:spPr bwMode="auto">
          <a:xfrm rot="5895381">
            <a:off x="3867150" y="3057525"/>
            <a:ext cx="47625" cy="539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51" name="Oval 33"/>
          <p:cNvSpPr>
            <a:spLocks noChangeAspect="1" noChangeArrowheads="1"/>
          </p:cNvSpPr>
          <p:nvPr/>
        </p:nvSpPr>
        <p:spPr bwMode="auto">
          <a:xfrm rot="5895381">
            <a:off x="4136231" y="5242719"/>
            <a:ext cx="55563" cy="6032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52" name="Oval 34"/>
          <p:cNvSpPr>
            <a:spLocks noChangeAspect="1" noChangeArrowheads="1"/>
          </p:cNvSpPr>
          <p:nvPr/>
        </p:nvSpPr>
        <p:spPr bwMode="auto">
          <a:xfrm rot="5895381">
            <a:off x="3114675" y="4098925"/>
            <a:ext cx="47625" cy="603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53" name="Oval 35"/>
          <p:cNvSpPr>
            <a:spLocks noChangeAspect="1" noChangeArrowheads="1"/>
          </p:cNvSpPr>
          <p:nvPr/>
        </p:nvSpPr>
        <p:spPr bwMode="auto">
          <a:xfrm rot="5895381">
            <a:off x="4343400" y="2393950"/>
            <a:ext cx="47625" cy="539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54" name="Oval 36"/>
          <p:cNvSpPr>
            <a:spLocks noChangeAspect="1" noChangeArrowheads="1"/>
          </p:cNvSpPr>
          <p:nvPr/>
        </p:nvSpPr>
        <p:spPr bwMode="auto">
          <a:xfrm rot="5895381">
            <a:off x="5304632" y="4144169"/>
            <a:ext cx="58737" cy="6032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55" name="Oval 37"/>
          <p:cNvSpPr>
            <a:spLocks noChangeAspect="1" noChangeArrowheads="1"/>
          </p:cNvSpPr>
          <p:nvPr/>
        </p:nvSpPr>
        <p:spPr bwMode="auto">
          <a:xfrm rot="5895381">
            <a:off x="4370388" y="4079875"/>
            <a:ext cx="47625" cy="5397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56" name="Oval 38"/>
          <p:cNvSpPr>
            <a:spLocks noChangeAspect="1" noChangeArrowheads="1"/>
          </p:cNvSpPr>
          <p:nvPr/>
        </p:nvSpPr>
        <p:spPr bwMode="auto">
          <a:xfrm rot="5895381">
            <a:off x="5619750" y="3365500"/>
            <a:ext cx="47625" cy="5397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57" name="Oval 39"/>
          <p:cNvSpPr>
            <a:spLocks noChangeAspect="1" noChangeArrowheads="1"/>
          </p:cNvSpPr>
          <p:nvPr/>
        </p:nvSpPr>
        <p:spPr bwMode="auto">
          <a:xfrm rot="5895381">
            <a:off x="3087688" y="2346325"/>
            <a:ext cx="47625" cy="603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58" name="Oval 40"/>
          <p:cNvSpPr>
            <a:spLocks noChangeAspect="1" noChangeArrowheads="1"/>
          </p:cNvSpPr>
          <p:nvPr/>
        </p:nvSpPr>
        <p:spPr bwMode="auto">
          <a:xfrm rot="5895381">
            <a:off x="5260975" y="3273425"/>
            <a:ext cx="47625" cy="5397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59" name="Oval 41"/>
          <p:cNvSpPr>
            <a:spLocks noChangeAspect="1" noChangeArrowheads="1"/>
          </p:cNvSpPr>
          <p:nvPr/>
        </p:nvSpPr>
        <p:spPr bwMode="auto">
          <a:xfrm rot="5895381">
            <a:off x="5117307" y="4718844"/>
            <a:ext cx="58737" cy="5397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60" name="Oval 42"/>
          <p:cNvSpPr>
            <a:spLocks noChangeAspect="1" noChangeArrowheads="1"/>
          </p:cNvSpPr>
          <p:nvPr/>
        </p:nvSpPr>
        <p:spPr bwMode="auto">
          <a:xfrm rot="4777107">
            <a:off x="3498057" y="3534569"/>
            <a:ext cx="58737" cy="603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61" name="Oval 43"/>
          <p:cNvSpPr>
            <a:spLocks noChangeAspect="1" noChangeArrowheads="1"/>
          </p:cNvSpPr>
          <p:nvPr/>
        </p:nvSpPr>
        <p:spPr bwMode="auto">
          <a:xfrm rot="4777107">
            <a:off x="4651375" y="5254625"/>
            <a:ext cx="47625" cy="5397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62" name="Oval 44"/>
          <p:cNvSpPr>
            <a:spLocks noChangeAspect="1" noChangeArrowheads="1"/>
          </p:cNvSpPr>
          <p:nvPr/>
        </p:nvSpPr>
        <p:spPr bwMode="auto">
          <a:xfrm rot="4777107">
            <a:off x="4346575" y="4873625"/>
            <a:ext cx="47625" cy="5397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63" name="Oval 45"/>
          <p:cNvSpPr>
            <a:spLocks noChangeAspect="1" noChangeArrowheads="1"/>
          </p:cNvSpPr>
          <p:nvPr/>
        </p:nvSpPr>
        <p:spPr bwMode="auto">
          <a:xfrm rot="4777107">
            <a:off x="2817019" y="3736181"/>
            <a:ext cx="58738" cy="539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64" name="Oval 46"/>
          <p:cNvSpPr>
            <a:spLocks noChangeAspect="1" noChangeArrowheads="1"/>
          </p:cNvSpPr>
          <p:nvPr/>
        </p:nvSpPr>
        <p:spPr bwMode="auto">
          <a:xfrm rot="4777107">
            <a:off x="3713163" y="2776537"/>
            <a:ext cx="50800" cy="539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65" name="Oval 47"/>
          <p:cNvSpPr>
            <a:spLocks noChangeAspect="1" noChangeArrowheads="1"/>
          </p:cNvSpPr>
          <p:nvPr/>
        </p:nvSpPr>
        <p:spPr bwMode="auto">
          <a:xfrm rot="4777107">
            <a:off x="4356101" y="4364037"/>
            <a:ext cx="50800" cy="6032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66" name="Oval 48"/>
          <p:cNvSpPr>
            <a:spLocks noChangeAspect="1" noChangeArrowheads="1"/>
          </p:cNvSpPr>
          <p:nvPr/>
        </p:nvSpPr>
        <p:spPr bwMode="auto">
          <a:xfrm rot="4777107">
            <a:off x="2707469" y="3082131"/>
            <a:ext cx="58738" cy="603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67" name="Oval 49"/>
          <p:cNvSpPr>
            <a:spLocks noChangeAspect="1" noChangeArrowheads="1"/>
          </p:cNvSpPr>
          <p:nvPr/>
        </p:nvSpPr>
        <p:spPr bwMode="auto">
          <a:xfrm rot="4777107">
            <a:off x="3937794" y="5049044"/>
            <a:ext cx="55563" cy="6032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68" name="Oval 50"/>
          <p:cNvSpPr>
            <a:spLocks noChangeAspect="1" noChangeArrowheads="1"/>
          </p:cNvSpPr>
          <p:nvPr/>
        </p:nvSpPr>
        <p:spPr bwMode="auto">
          <a:xfrm rot="4777107">
            <a:off x="5303838" y="4756150"/>
            <a:ext cx="50800" cy="6032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237620" name="Line 52"/>
          <p:cNvSpPr>
            <a:spLocks noChangeShapeType="1"/>
          </p:cNvSpPr>
          <p:nvPr/>
        </p:nvSpPr>
        <p:spPr bwMode="auto">
          <a:xfrm flipV="1">
            <a:off x="2590800" y="2209800"/>
            <a:ext cx="3124200" cy="3048000"/>
          </a:xfrm>
          <a:prstGeom prst="line">
            <a:avLst/>
          </a:prstGeom>
          <a:noFill/>
          <a:ln w="19050">
            <a:solidFill>
              <a:srgbClr val="FFC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171" name="Text Box 53"/>
          <p:cNvSpPr txBox="1">
            <a:spLocks noChangeArrowheads="1"/>
          </p:cNvSpPr>
          <p:nvPr/>
        </p:nvSpPr>
        <p:spPr bwMode="auto">
          <a:xfrm>
            <a:off x="6248400" y="3200400"/>
            <a:ext cx="2438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  <a:buClr>
                <a:schemeClr val="tx1"/>
              </a:buClr>
            </a:pPr>
            <a:endParaRPr lang="zh-CN" altLang="zh-CN" sz="2000">
              <a:latin typeface="Tahoma" pitchFamily="34" charset="0"/>
            </a:endParaRPr>
          </a:p>
        </p:txBody>
      </p:sp>
      <p:sp>
        <p:nvSpPr>
          <p:cNvPr id="5172" name="Text Box 54"/>
          <p:cNvSpPr txBox="1">
            <a:spLocks noChangeArrowheads="1"/>
          </p:cNvSpPr>
          <p:nvPr/>
        </p:nvSpPr>
        <p:spPr bwMode="auto">
          <a:xfrm>
            <a:off x="358775" y="1661771"/>
            <a:ext cx="500398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eaLnBrk="1" hangingPunct="1">
              <a:spcBef>
                <a:spcPct val="50000"/>
              </a:spcBef>
              <a:buClr>
                <a:schemeClr val="tx1"/>
              </a:buClr>
              <a:defRPr sz="2200">
                <a:latin typeface="+mn-lt"/>
                <a:ea typeface="宋体" pitchFamily="2" charset="-122"/>
              </a:defRPr>
            </a:lvl1pPr>
            <a:lvl2pPr marL="742950" indent="-285750" eaLnBrk="0" hangingPunct="0">
              <a:defRPr>
                <a:ea typeface="宋体" pitchFamily="2" charset="-122"/>
              </a:defRPr>
            </a:lvl2pPr>
            <a:lvl3pPr marL="1143000" indent="-228600" eaLnBrk="0" hangingPunct="0">
              <a:defRPr>
                <a:ea typeface="宋体" pitchFamily="2" charset="-122"/>
              </a:defRPr>
            </a:lvl3pPr>
            <a:lvl4pPr marL="1600200" indent="-228600" eaLnBrk="0" hangingPunct="0">
              <a:defRPr>
                <a:ea typeface="宋体" pitchFamily="2" charset="-122"/>
              </a:defRPr>
            </a:lvl4pPr>
            <a:lvl5pPr marL="2057400" indent="-228600" eaLnBrk="0" hangingPunct="0">
              <a:defRPr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ea typeface="宋体" pitchFamily="2" charset="-122"/>
              </a:defRPr>
            </a:lvl9pPr>
          </a:lstStyle>
          <a:p>
            <a:r>
              <a:rPr lang="en-US" altLang="zh-CN" dirty="0"/>
              <a:t>How would you classify these data points?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Linear </a:t>
            </a:r>
            <a:r>
              <a:rPr lang="de-DE" dirty="0" err="1"/>
              <a:t>separation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9138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816F6889-74BB-2143-AE3E-4AC4A59F1885}"/>
              </a:ext>
            </a:extLst>
          </p:cNvPr>
          <p:cNvSpPr/>
          <p:nvPr/>
        </p:nvSpPr>
        <p:spPr>
          <a:xfrm>
            <a:off x="2586947" y="2209800"/>
            <a:ext cx="3657600" cy="3496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3" name="Line 15"/>
          <p:cNvSpPr>
            <a:spLocks noChangeShapeType="1"/>
          </p:cNvSpPr>
          <p:nvPr/>
        </p:nvSpPr>
        <p:spPr bwMode="auto">
          <a:xfrm>
            <a:off x="2590800" y="2209800"/>
            <a:ext cx="0" cy="3505200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134" name="Line 16"/>
          <p:cNvSpPr>
            <a:spLocks noChangeShapeType="1"/>
          </p:cNvSpPr>
          <p:nvPr/>
        </p:nvSpPr>
        <p:spPr bwMode="auto">
          <a:xfrm flipV="1">
            <a:off x="2586947" y="5705856"/>
            <a:ext cx="3657600" cy="0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135" name="Oval 17"/>
          <p:cNvSpPr>
            <a:spLocks noChangeAspect="1" noChangeArrowheads="1"/>
          </p:cNvSpPr>
          <p:nvPr/>
        </p:nvSpPr>
        <p:spPr bwMode="auto">
          <a:xfrm>
            <a:off x="3717925" y="5032375"/>
            <a:ext cx="60325" cy="4762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36" name="Oval 18"/>
          <p:cNvSpPr>
            <a:spLocks noChangeAspect="1" noChangeArrowheads="1"/>
          </p:cNvSpPr>
          <p:nvPr/>
        </p:nvSpPr>
        <p:spPr bwMode="auto">
          <a:xfrm>
            <a:off x="2711475" y="3903663"/>
            <a:ext cx="60325" cy="476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37" name="Oval 19"/>
          <p:cNvSpPr>
            <a:spLocks noChangeAspect="1" noChangeArrowheads="1"/>
          </p:cNvSpPr>
          <p:nvPr/>
        </p:nvSpPr>
        <p:spPr bwMode="auto">
          <a:xfrm>
            <a:off x="4340225" y="2814638"/>
            <a:ext cx="60325" cy="476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38" name="Oval 20"/>
          <p:cNvSpPr>
            <a:spLocks noChangeAspect="1" noChangeArrowheads="1"/>
          </p:cNvSpPr>
          <p:nvPr/>
        </p:nvSpPr>
        <p:spPr bwMode="auto">
          <a:xfrm>
            <a:off x="4403725" y="3635375"/>
            <a:ext cx="60325" cy="4762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39" name="Oval 21"/>
          <p:cNvSpPr>
            <a:spLocks noChangeAspect="1" noChangeArrowheads="1"/>
          </p:cNvSpPr>
          <p:nvPr/>
        </p:nvSpPr>
        <p:spPr bwMode="auto">
          <a:xfrm>
            <a:off x="3409950" y="2663825"/>
            <a:ext cx="60325" cy="50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40" name="Oval 22"/>
          <p:cNvSpPr>
            <a:spLocks noChangeAspect="1" noChangeArrowheads="1"/>
          </p:cNvSpPr>
          <p:nvPr/>
        </p:nvSpPr>
        <p:spPr bwMode="auto">
          <a:xfrm>
            <a:off x="3886200" y="3733800"/>
            <a:ext cx="53975" cy="476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41" name="Oval 23"/>
          <p:cNvSpPr>
            <a:spLocks noChangeAspect="1" noChangeArrowheads="1"/>
          </p:cNvSpPr>
          <p:nvPr/>
        </p:nvSpPr>
        <p:spPr bwMode="auto">
          <a:xfrm>
            <a:off x="3048000" y="3124200"/>
            <a:ext cx="60325" cy="58738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42" name="Oval 24"/>
          <p:cNvSpPr>
            <a:spLocks noChangeAspect="1" noChangeArrowheads="1"/>
          </p:cNvSpPr>
          <p:nvPr/>
        </p:nvSpPr>
        <p:spPr bwMode="auto">
          <a:xfrm>
            <a:off x="5105400" y="4114800"/>
            <a:ext cx="60325" cy="50800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43" name="Oval 25"/>
          <p:cNvSpPr>
            <a:spLocks noChangeAspect="1" noChangeArrowheads="1"/>
          </p:cNvSpPr>
          <p:nvPr/>
        </p:nvSpPr>
        <p:spPr bwMode="auto">
          <a:xfrm rot="-1118274">
            <a:off x="3887788" y="4443413"/>
            <a:ext cx="53975" cy="4762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44" name="Oval 26"/>
          <p:cNvSpPr>
            <a:spLocks noChangeAspect="1" noChangeArrowheads="1"/>
          </p:cNvSpPr>
          <p:nvPr/>
        </p:nvSpPr>
        <p:spPr bwMode="auto">
          <a:xfrm rot="-1118274">
            <a:off x="6003925" y="3228975"/>
            <a:ext cx="60325" cy="50800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45" name="Oval 27"/>
          <p:cNvSpPr>
            <a:spLocks noChangeAspect="1" noChangeArrowheads="1"/>
          </p:cNvSpPr>
          <p:nvPr/>
        </p:nvSpPr>
        <p:spPr bwMode="auto">
          <a:xfrm rot="-1118274">
            <a:off x="5295900" y="4545013"/>
            <a:ext cx="60325" cy="50800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46" name="Oval 28"/>
          <p:cNvSpPr>
            <a:spLocks noChangeAspect="1" noChangeArrowheads="1"/>
          </p:cNvSpPr>
          <p:nvPr/>
        </p:nvSpPr>
        <p:spPr bwMode="auto">
          <a:xfrm rot="-1118274">
            <a:off x="3124200" y="2667000"/>
            <a:ext cx="60325" cy="50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47" name="Oval 29"/>
          <p:cNvSpPr>
            <a:spLocks noChangeAspect="1" noChangeArrowheads="1"/>
          </p:cNvSpPr>
          <p:nvPr/>
        </p:nvSpPr>
        <p:spPr bwMode="auto">
          <a:xfrm rot="-1118274">
            <a:off x="4711700" y="3584575"/>
            <a:ext cx="60325" cy="50800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48" name="Oval 30"/>
          <p:cNvSpPr>
            <a:spLocks noChangeAspect="1" noChangeArrowheads="1"/>
          </p:cNvSpPr>
          <p:nvPr/>
        </p:nvSpPr>
        <p:spPr bwMode="auto">
          <a:xfrm rot="-1118274">
            <a:off x="5867400" y="4495800"/>
            <a:ext cx="60325" cy="4762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49" name="Oval 31"/>
          <p:cNvSpPr>
            <a:spLocks noChangeAspect="1" noChangeArrowheads="1"/>
          </p:cNvSpPr>
          <p:nvPr/>
        </p:nvSpPr>
        <p:spPr bwMode="auto">
          <a:xfrm rot="-1118274">
            <a:off x="3114675" y="3640138"/>
            <a:ext cx="60325" cy="476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50" name="Oval 32"/>
          <p:cNvSpPr>
            <a:spLocks noChangeAspect="1" noChangeArrowheads="1"/>
          </p:cNvSpPr>
          <p:nvPr/>
        </p:nvSpPr>
        <p:spPr bwMode="auto">
          <a:xfrm rot="5895381">
            <a:off x="3867150" y="3057525"/>
            <a:ext cx="47625" cy="539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51" name="Oval 33"/>
          <p:cNvSpPr>
            <a:spLocks noChangeAspect="1" noChangeArrowheads="1"/>
          </p:cNvSpPr>
          <p:nvPr/>
        </p:nvSpPr>
        <p:spPr bwMode="auto">
          <a:xfrm rot="5895381">
            <a:off x="4136231" y="5242719"/>
            <a:ext cx="55563" cy="6032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52" name="Oval 34"/>
          <p:cNvSpPr>
            <a:spLocks noChangeAspect="1" noChangeArrowheads="1"/>
          </p:cNvSpPr>
          <p:nvPr/>
        </p:nvSpPr>
        <p:spPr bwMode="auto">
          <a:xfrm rot="5895381">
            <a:off x="3114675" y="4098925"/>
            <a:ext cx="47625" cy="603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53" name="Oval 35"/>
          <p:cNvSpPr>
            <a:spLocks noChangeAspect="1" noChangeArrowheads="1"/>
          </p:cNvSpPr>
          <p:nvPr/>
        </p:nvSpPr>
        <p:spPr bwMode="auto">
          <a:xfrm rot="5895381">
            <a:off x="4343400" y="2393950"/>
            <a:ext cx="47625" cy="539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54" name="Oval 36"/>
          <p:cNvSpPr>
            <a:spLocks noChangeAspect="1" noChangeArrowheads="1"/>
          </p:cNvSpPr>
          <p:nvPr/>
        </p:nvSpPr>
        <p:spPr bwMode="auto">
          <a:xfrm rot="5895381">
            <a:off x="5304632" y="4144169"/>
            <a:ext cx="58737" cy="6032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55" name="Oval 37"/>
          <p:cNvSpPr>
            <a:spLocks noChangeAspect="1" noChangeArrowheads="1"/>
          </p:cNvSpPr>
          <p:nvPr/>
        </p:nvSpPr>
        <p:spPr bwMode="auto">
          <a:xfrm rot="5895381">
            <a:off x="4370388" y="4079875"/>
            <a:ext cx="47625" cy="5397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56" name="Oval 38"/>
          <p:cNvSpPr>
            <a:spLocks noChangeAspect="1" noChangeArrowheads="1"/>
          </p:cNvSpPr>
          <p:nvPr/>
        </p:nvSpPr>
        <p:spPr bwMode="auto">
          <a:xfrm rot="5895381">
            <a:off x="5619750" y="3365500"/>
            <a:ext cx="47625" cy="5397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57" name="Oval 39"/>
          <p:cNvSpPr>
            <a:spLocks noChangeAspect="1" noChangeArrowheads="1"/>
          </p:cNvSpPr>
          <p:nvPr/>
        </p:nvSpPr>
        <p:spPr bwMode="auto">
          <a:xfrm rot="5895381">
            <a:off x="3087688" y="2346325"/>
            <a:ext cx="47625" cy="603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58" name="Oval 40"/>
          <p:cNvSpPr>
            <a:spLocks noChangeAspect="1" noChangeArrowheads="1"/>
          </p:cNvSpPr>
          <p:nvPr/>
        </p:nvSpPr>
        <p:spPr bwMode="auto">
          <a:xfrm rot="5895381">
            <a:off x="5260975" y="3273425"/>
            <a:ext cx="47625" cy="5397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59" name="Oval 41"/>
          <p:cNvSpPr>
            <a:spLocks noChangeAspect="1" noChangeArrowheads="1"/>
          </p:cNvSpPr>
          <p:nvPr/>
        </p:nvSpPr>
        <p:spPr bwMode="auto">
          <a:xfrm rot="5895381">
            <a:off x="5117307" y="4718844"/>
            <a:ext cx="58737" cy="5397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60" name="Oval 42"/>
          <p:cNvSpPr>
            <a:spLocks noChangeAspect="1" noChangeArrowheads="1"/>
          </p:cNvSpPr>
          <p:nvPr/>
        </p:nvSpPr>
        <p:spPr bwMode="auto">
          <a:xfrm rot="4777107">
            <a:off x="3498057" y="3534569"/>
            <a:ext cx="58737" cy="603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61" name="Oval 43"/>
          <p:cNvSpPr>
            <a:spLocks noChangeAspect="1" noChangeArrowheads="1"/>
          </p:cNvSpPr>
          <p:nvPr/>
        </p:nvSpPr>
        <p:spPr bwMode="auto">
          <a:xfrm rot="4777107">
            <a:off x="4651375" y="5254625"/>
            <a:ext cx="47625" cy="5397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62" name="Oval 44"/>
          <p:cNvSpPr>
            <a:spLocks noChangeAspect="1" noChangeArrowheads="1"/>
          </p:cNvSpPr>
          <p:nvPr/>
        </p:nvSpPr>
        <p:spPr bwMode="auto">
          <a:xfrm rot="4777107">
            <a:off x="4346575" y="4873625"/>
            <a:ext cx="47625" cy="5397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63" name="Oval 45"/>
          <p:cNvSpPr>
            <a:spLocks noChangeAspect="1" noChangeArrowheads="1"/>
          </p:cNvSpPr>
          <p:nvPr/>
        </p:nvSpPr>
        <p:spPr bwMode="auto">
          <a:xfrm rot="4777107">
            <a:off x="2817019" y="3736181"/>
            <a:ext cx="58738" cy="539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64" name="Oval 46"/>
          <p:cNvSpPr>
            <a:spLocks noChangeAspect="1" noChangeArrowheads="1"/>
          </p:cNvSpPr>
          <p:nvPr/>
        </p:nvSpPr>
        <p:spPr bwMode="auto">
          <a:xfrm rot="4777107">
            <a:off x="3713163" y="2776537"/>
            <a:ext cx="50800" cy="539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65" name="Oval 47"/>
          <p:cNvSpPr>
            <a:spLocks noChangeAspect="1" noChangeArrowheads="1"/>
          </p:cNvSpPr>
          <p:nvPr/>
        </p:nvSpPr>
        <p:spPr bwMode="auto">
          <a:xfrm rot="4777107">
            <a:off x="4356101" y="4364037"/>
            <a:ext cx="50800" cy="6032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66" name="Oval 48"/>
          <p:cNvSpPr>
            <a:spLocks noChangeAspect="1" noChangeArrowheads="1"/>
          </p:cNvSpPr>
          <p:nvPr/>
        </p:nvSpPr>
        <p:spPr bwMode="auto">
          <a:xfrm rot="4777107">
            <a:off x="2707469" y="3082131"/>
            <a:ext cx="58738" cy="603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67" name="Oval 49"/>
          <p:cNvSpPr>
            <a:spLocks noChangeAspect="1" noChangeArrowheads="1"/>
          </p:cNvSpPr>
          <p:nvPr/>
        </p:nvSpPr>
        <p:spPr bwMode="auto">
          <a:xfrm rot="4777107">
            <a:off x="3937794" y="5049044"/>
            <a:ext cx="55563" cy="6032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68" name="Oval 50"/>
          <p:cNvSpPr>
            <a:spLocks noChangeAspect="1" noChangeArrowheads="1"/>
          </p:cNvSpPr>
          <p:nvPr/>
        </p:nvSpPr>
        <p:spPr bwMode="auto">
          <a:xfrm rot="4777107">
            <a:off x="5303838" y="4756150"/>
            <a:ext cx="50800" cy="6032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237620" name="Line 52"/>
          <p:cNvSpPr>
            <a:spLocks noChangeShapeType="1"/>
          </p:cNvSpPr>
          <p:nvPr/>
        </p:nvSpPr>
        <p:spPr bwMode="auto">
          <a:xfrm flipV="1">
            <a:off x="2627784" y="2200656"/>
            <a:ext cx="2811890" cy="3172559"/>
          </a:xfrm>
          <a:prstGeom prst="line">
            <a:avLst/>
          </a:prstGeom>
          <a:noFill/>
          <a:ln w="19050">
            <a:solidFill>
              <a:srgbClr val="FFC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5171" name="Text Box 53"/>
          <p:cNvSpPr txBox="1">
            <a:spLocks noChangeArrowheads="1"/>
          </p:cNvSpPr>
          <p:nvPr/>
        </p:nvSpPr>
        <p:spPr bwMode="auto">
          <a:xfrm>
            <a:off x="6248400" y="3200400"/>
            <a:ext cx="2438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  <a:buClr>
                <a:schemeClr val="tx1"/>
              </a:buClr>
            </a:pPr>
            <a:endParaRPr lang="zh-CN" altLang="zh-CN" sz="2000">
              <a:latin typeface="Tahoma" pitchFamily="34" charset="0"/>
            </a:endParaRPr>
          </a:p>
        </p:txBody>
      </p:sp>
      <p:sp>
        <p:nvSpPr>
          <p:cNvPr id="5172" name="Text Box 54"/>
          <p:cNvSpPr txBox="1">
            <a:spLocks noChangeArrowheads="1"/>
          </p:cNvSpPr>
          <p:nvPr/>
        </p:nvSpPr>
        <p:spPr bwMode="auto">
          <a:xfrm>
            <a:off x="358775" y="1661771"/>
            <a:ext cx="495614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eaLnBrk="1" hangingPunct="1">
              <a:spcBef>
                <a:spcPct val="50000"/>
              </a:spcBef>
              <a:buClr>
                <a:schemeClr val="tx1"/>
              </a:buClr>
              <a:defRPr sz="2200">
                <a:latin typeface="+mn-lt"/>
                <a:ea typeface="宋体" pitchFamily="2" charset="-122"/>
              </a:defRPr>
            </a:lvl1pPr>
            <a:lvl2pPr marL="742950" indent="-285750" eaLnBrk="0" hangingPunct="0">
              <a:defRPr>
                <a:ea typeface="宋体" pitchFamily="2" charset="-122"/>
              </a:defRPr>
            </a:lvl2pPr>
            <a:lvl3pPr marL="1143000" indent="-228600" eaLnBrk="0" hangingPunct="0">
              <a:defRPr>
                <a:ea typeface="宋体" pitchFamily="2" charset="-122"/>
              </a:defRPr>
            </a:lvl3pPr>
            <a:lvl4pPr marL="1600200" indent="-228600" eaLnBrk="0" hangingPunct="0">
              <a:defRPr>
                <a:ea typeface="宋体" pitchFamily="2" charset="-122"/>
              </a:defRPr>
            </a:lvl4pPr>
            <a:lvl5pPr marL="2057400" indent="-228600" eaLnBrk="0" hangingPunct="0">
              <a:defRPr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ea typeface="宋体" pitchFamily="2" charset="-122"/>
              </a:defRPr>
            </a:lvl9pPr>
          </a:lstStyle>
          <a:p>
            <a:r>
              <a:rPr lang="en-US" altLang="zh-CN" dirty="0"/>
              <a:t>How would you classify these data points?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Linear </a:t>
            </a:r>
            <a:r>
              <a:rPr lang="de-DE" dirty="0" err="1"/>
              <a:t>separation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593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816F6889-74BB-2143-AE3E-4AC4A59F1885}"/>
              </a:ext>
            </a:extLst>
          </p:cNvPr>
          <p:cNvSpPr/>
          <p:nvPr/>
        </p:nvSpPr>
        <p:spPr>
          <a:xfrm>
            <a:off x="2586947" y="2209800"/>
            <a:ext cx="3657600" cy="3496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3" name="Line 15"/>
          <p:cNvSpPr>
            <a:spLocks noChangeShapeType="1"/>
          </p:cNvSpPr>
          <p:nvPr/>
        </p:nvSpPr>
        <p:spPr bwMode="auto">
          <a:xfrm>
            <a:off x="2590800" y="2209800"/>
            <a:ext cx="0" cy="3505200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134" name="Line 16"/>
          <p:cNvSpPr>
            <a:spLocks noChangeShapeType="1"/>
          </p:cNvSpPr>
          <p:nvPr/>
        </p:nvSpPr>
        <p:spPr bwMode="auto">
          <a:xfrm flipV="1">
            <a:off x="2586947" y="5705856"/>
            <a:ext cx="3657600" cy="0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135" name="Oval 17"/>
          <p:cNvSpPr>
            <a:spLocks noChangeAspect="1" noChangeArrowheads="1"/>
          </p:cNvSpPr>
          <p:nvPr/>
        </p:nvSpPr>
        <p:spPr bwMode="auto">
          <a:xfrm>
            <a:off x="3717925" y="5032375"/>
            <a:ext cx="60325" cy="4762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36" name="Oval 18"/>
          <p:cNvSpPr>
            <a:spLocks noChangeAspect="1" noChangeArrowheads="1"/>
          </p:cNvSpPr>
          <p:nvPr/>
        </p:nvSpPr>
        <p:spPr bwMode="auto">
          <a:xfrm>
            <a:off x="2711475" y="3903663"/>
            <a:ext cx="60325" cy="476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37" name="Oval 19"/>
          <p:cNvSpPr>
            <a:spLocks noChangeAspect="1" noChangeArrowheads="1"/>
          </p:cNvSpPr>
          <p:nvPr/>
        </p:nvSpPr>
        <p:spPr bwMode="auto">
          <a:xfrm>
            <a:off x="4340225" y="2814638"/>
            <a:ext cx="60325" cy="476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38" name="Oval 20"/>
          <p:cNvSpPr>
            <a:spLocks noChangeAspect="1" noChangeArrowheads="1"/>
          </p:cNvSpPr>
          <p:nvPr/>
        </p:nvSpPr>
        <p:spPr bwMode="auto">
          <a:xfrm>
            <a:off x="4403725" y="3635375"/>
            <a:ext cx="60325" cy="4762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39" name="Oval 21"/>
          <p:cNvSpPr>
            <a:spLocks noChangeAspect="1" noChangeArrowheads="1"/>
          </p:cNvSpPr>
          <p:nvPr/>
        </p:nvSpPr>
        <p:spPr bwMode="auto">
          <a:xfrm>
            <a:off x="3409950" y="2663825"/>
            <a:ext cx="60325" cy="50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40" name="Oval 22"/>
          <p:cNvSpPr>
            <a:spLocks noChangeAspect="1" noChangeArrowheads="1"/>
          </p:cNvSpPr>
          <p:nvPr/>
        </p:nvSpPr>
        <p:spPr bwMode="auto">
          <a:xfrm>
            <a:off x="3886200" y="3733800"/>
            <a:ext cx="53975" cy="476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41" name="Oval 23"/>
          <p:cNvSpPr>
            <a:spLocks noChangeAspect="1" noChangeArrowheads="1"/>
          </p:cNvSpPr>
          <p:nvPr/>
        </p:nvSpPr>
        <p:spPr bwMode="auto">
          <a:xfrm>
            <a:off x="3048000" y="3124200"/>
            <a:ext cx="60325" cy="58738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42" name="Oval 24"/>
          <p:cNvSpPr>
            <a:spLocks noChangeAspect="1" noChangeArrowheads="1"/>
          </p:cNvSpPr>
          <p:nvPr/>
        </p:nvSpPr>
        <p:spPr bwMode="auto">
          <a:xfrm>
            <a:off x="5105400" y="4114800"/>
            <a:ext cx="60325" cy="50800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43" name="Oval 25"/>
          <p:cNvSpPr>
            <a:spLocks noChangeAspect="1" noChangeArrowheads="1"/>
          </p:cNvSpPr>
          <p:nvPr/>
        </p:nvSpPr>
        <p:spPr bwMode="auto">
          <a:xfrm rot="-1118274">
            <a:off x="3887788" y="4443413"/>
            <a:ext cx="53975" cy="4762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44" name="Oval 26"/>
          <p:cNvSpPr>
            <a:spLocks noChangeAspect="1" noChangeArrowheads="1"/>
          </p:cNvSpPr>
          <p:nvPr/>
        </p:nvSpPr>
        <p:spPr bwMode="auto">
          <a:xfrm rot="-1118274">
            <a:off x="6003925" y="3228975"/>
            <a:ext cx="60325" cy="50800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45" name="Oval 27"/>
          <p:cNvSpPr>
            <a:spLocks noChangeAspect="1" noChangeArrowheads="1"/>
          </p:cNvSpPr>
          <p:nvPr/>
        </p:nvSpPr>
        <p:spPr bwMode="auto">
          <a:xfrm rot="-1118274">
            <a:off x="5295900" y="4545013"/>
            <a:ext cx="60325" cy="50800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46" name="Oval 28"/>
          <p:cNvSpPr>
            <a:spLocks noChangeAspect="1" noChangeArrowheads="1"/>
          </p:cNvSpPr>
          <p:nvPr/>
        </p:nvSpPr>
        <p:spPr bwMode="auto">
          <a:xfrm rot="-1118274">
            <a:off x="3124200" y="2667000"/>
            <a:ext cx="60325" cy="50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47" name="Oval 29"/>
          <p:cNvSpPr>
            <a:spLocks noChangeAspect="1" noChangeArrowheads="1"/>
          </p:cNvSpPr>
          <p:nvPr/>
        </p:nvSpPr>
        <p:spPr bwMode="auto">
          <a:xfrm rot="-1118274">
            <a:off x="4711700" y="3584575"/>
            <a:ext cx="60325" cy="50800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48" name="Oval 30"/>
          <p:cNvSpPr>
            <a:spLocks noChangeAspect="1" noChangeArrowheads="1"/>
          </p:cNvSpPr>
          <p:nvPr/>
        </p:nvSpPr>
        <p:spPr bwMode="auto">
          <a:xfrm rot="-1118274">
            <a:off x="5867400" y="4495800"/>
            <a:ext cx="60325" cy="4762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49" name="Oval 31"/>
          <p:cNvSpPr>
            <a:spLocks noChangeAspect="1" noChangeArrowheads="1"/>
          </p:cNvSpPr>
          <p:nvPr/>
        </p:nvSpPr>
        <p:spPr bwMode="auto">
          <a:xfrm rot="-1118274">
            <a:off x="3114675" y="3640138"/>
            <a:ext cx="60325" cy="476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50" name="Oval 32"/>
          <p:cNvSpPr>
            <a:spLocks noChangeAspect="1" noChangeArrowheads="1"/>
          </p:cNvSpPr>
          <p:nvPr/>
        </p:nvSpPr>
        <p:spPr bwMode="auto">
          <a:xfrm rot="5895381">
            <a:off x="3867150" y="3057525"/>
            <a:ext cx="47625" cy="539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51" name="Oval 33"/>
          <p:cNvSpPr>
            <a:spLocks noChangeAspect="1" noChangeArrowheads="1"/>
          </p:cNvSpPr>
          <p:nvPr/>
        </p:nvSpPr>
        <p:spPr bwMode="auto">
          <a:xfrm rot="5895381">
            <a:off x="4136231" y="5242719"/>
            <a:ext cx="55563" cy="6032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52" name="Oval 34"/>
          <p:cNvSpPr>
            <a:spLocks noChangeAspect="1" noChangeArrowheads="1"/>
          </p:cNvSpPr>
          <p:nvPr/>
        </p:nvSpPr>
        <p:spPr bwMode="auto">
          <a:xfrm rot="5895381">
            <a:off x="3114675" y="4098925"/>
            <a:ext cx="47625" cy="603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53" name="Oval 35"/>
          <p:cNvSpPr>
            <a:spLocks noChangeAspect="1" noChangeArrowheads="1"/>
          </p:cNvSpPr>
          <p:nvPr/>
        </p:nvSpPr>
        <p:spPr bwMode="auto">
          <a:xfrm rot="5895381">
            <a:off x="4343400" y="2393950"/>
            <a:ext cx="47625" cy="539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54" name="Oval 36"/>
          <p:cNvSpPr>
            <a:spLocks noChangeAspect="1" noChangeArrowheads="1"/>
          </p:cNvSpPr>
          <p:nvPr/>
        </p:nvSpPr>
        <p:spPr bwMode="auto">
          <a:xfrm rot="5895381">
            <a:off x="5304632" y="4144169"/>
            <a:ext cx="58737" cy="6032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55" name="Oval 37"/>
          <p:cNvSpPr>
            <a:spLocks noChangeAspect="1" noChangeArrowheads="1"/>
          </p:cNvSpPr>
          <p:nvPr/>
        </p:nvSpPr>
        <p:spPr bwMode="auto">
          <a:xfrm rot="5895381">
            <a:off x="4370388" y="4079875"/>
            <a:ext cx="47625" cy="5397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56" name="Oval 38"/>
          <p:cNvSpPr>
            <a:spLocks noChangeAspect="1" noChangeArrowheads="1"/>
          </p:cNvSpPr>
          <p:nvPr/>
        </p:nvSpPr>
        <p:spPr bwMode="auto">
          <a:xfrm rot="5895381">
            <a:off x="5619750" y="3365500"/>
            <a:ext cx="47625" cy="5397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57" name="Oval 39"/>
          <p:cNvSpPr>
            <a:spLocks noChangeAspect="1" noChangeArrowheads="1"/>
          </p:cNvSpPr>
          <p:nvPr/>
        </p:nvSpPr>
        <p:spPr bwMode="auto">
          <a:xfrm rot="5895381">
            <a:off x="3087688" y="2346325"/>
            <a:ext cx="47625" cy="603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58" name="Oval 40"/>
          <p:cNvSpPr>
            <a:spLocks noChangeAspect="1" noChangeArrowheads="1"/>
          </p:cNvSpPr>
          <p:nvPr/>
        </p:nvSpPr>
        <p:spPr bwMode="auto">
          <a:xfrm rot="5895381">
            <a:off x="5260975" y="3273425"/>
            <a:ext cx="47625" cy="5397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59" name="Oval 41"/>
          <p:cNvSpPr>
            <a:spLocks noChangeAspect="1" noChangeArrowheads="1"/>
          </p:cNvSpPr>
          <p:nvPr/>
        </p:nvSpPr>
        <p:spPr bwMode="auto">
          <a:xfrm rot="5895381">
            <a:off x="5117307" y="4718844"/>
            <a:ext cx="58737" cy="5397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60" name="Oval 42"/>
          <p:cNvSpPr>
            <a:spLocks noChangeAspect="1" noChangeArrowheads="1"/>
          </p:cNvSpPr>
          <p:nvPr/>
        </p:nvSpPr>
        <p:spPr bwMode="auto">
          <a:xfrm rot="4777107">
            <a:off x="3498057" y="3534569"/>
            <a:ext cx="58737" cy="603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61" name="Oval 43"/>
          <p:cNvSpPr>
            <a:spLocks noChangeAspect="1" noChangeArrowheads="1"/>
          </p:cNvSpPr>
          <p:nvPr/>
        </p:nvSpPr>
        <p:spPr bwMode="auto">
          <a:xfrm rot="4777107">
            <a:off x="4651375" y="5254625"/>
            <a:ext cx="47625" cy="5397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62" name="Oval 44"/>
          <p:cNvSpPr>
            <a:spLocks noChangeAspect="1" noChangeArrowheads="1"/>
          </p:cNvSpPr>
          <p:nvPr/>
        </p:nvSpPr>
        <p:spPr bwMode="auto">
          <a:xfrm rot="4777107">
            <a:off x="4346575" y="4873625"/>
            <a:ext cx="47625" cy="5397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63" name="Oval 45"/>
          <p:cNvSpPr>
            <a:spLocks noChangeAspect="1" noChangeArrowheads="1"/>
          </p:cNvSpPr>
          <p:nvPr/>
        </p:nvSpPr>
        <p:spPr bwMode="auto">
          <a:xfrm rot="4777107">
            <a:off x="2817019" y="3736181"/>
            <a:ext cx="58738" cy="539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64" name="Oval 46"/>
          <p:cNvSpPr>
            <a:spLocks noChangeAspect="1" noChangeArrowheads="1"/>
          </p:cNvSpPr>
          <p:nvPr/>
        </p:nvSpPr>
        <p:spPr bwMode="auto">
          <a:xfrm rot="4777107">
            <a:off x="3713163" y="2776537"/>
            <a:ext cx="50800" cy="539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65" name="Oval 47"/>
          <p:cNvSpPr>
            <a:spLocks noChangeAspect="1" noChangeArrowheads="1"/>
          </p:cNvSpPr>
          <p:nvPr/>
        </p:nvSpPr>
        <p:spPr bwMode="auto">
          <a:xfrm rot="4777107">
            <a:off x="4356101" y="4364037"/>
            <a:ext cx="50800" cy="6032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66" name="Oval 48"/>
          <p:cNvSpPr>
            <a:spLocks noChangeAspect="1" noChangeArrowheads="1"/>
          </p:cNvSpPr>
          <p:nvPr/>
        </p:nvSpPr>
        <p:spPr bwMode="auto">
          <a:xfrm rot="4777107">
            <a:off x="2707469" y="3082131"/>
            <a:ext cx="58738" cy="603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67" name="Oval 49"/>
          <p:cNvSpPr>
            <a:spLocks noChangeAspect="1" noChangeArrowheads="1"/>
          </p:cNvSpPr>
          <p:nvPr/>
        </p:nvSpPr>
        <p:spPr bwMode="auto">
          <a:xfrm rot="4777107">
            <a:off x="3937794" y="5049044"/>
            <a:ext cx="55563" cy="6032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68" name="Oval 50"/>
          <p:cNvSpPr>
            <a:spLocks noChangeAspect="1" noChangeArrowheads="1"/>
          </p:cNvSpPr>
          <p:nvPr/>
        </p:nvSpPr>
        <p:spPr bwMode="auto">
          <a:xfrm rot="4777107">
            <a:off x="5303838" y="4756150"/>
            <a:ext cx="50800" cy="6032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237620" name="Line 52"/>
          <p:cNvSpPr>
            <a:spLocks noChangeShapeType="1"/>
          </p:cNvSpPr>
          <p:nvPr/>
        </p:nvSpPr>
        <p:spPr bwMode="auto">
          <a:xfrm flipV="1">
            <a:off x="2814549" y="2209799"/>
            <a:ext cx="2117090" cy="3505199"/>
          </a:xfrm>
          <a:prstGeom prst="line">
            <a:avLst/>
          </a:prstGeom>
          <a:noFill/>
          <a:ln w="19050">
            <a:solidFill>
              <a:srgbClr val="FFC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5171" name="Text Box 53"/>
          <p:cNvSpPr txBox="1">
            <a:spLocks noChangeArrowheads="1"/>
          </p:cNvSpPr>
          <p:nvPr/>
        </p:nvSpPr>
        <p:spPr bwMode="auto">
          <a:xfrm>
            <a:off x="6248400" y="3200400"/>
            <a:ext cx="2438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  <a:buClr>
                <a:schemeClr val="tx1"/>
              </a:buClr>
            </a:pPr>
            <a:endParaRPr lang="zh-CN" altLang="zh-CN" sz="2000">
              <a:latin typeface="Tahoma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Linear </a:t>
            </a:r>
            <a:r>
              <a:rPr lang="de-DE" dirty="0" err="1"/>
              <a:t>separation</a:t>
            </a:r>
            <a:endParaRPr lang="en-US" dirty="0"/>
          </a:p>
        </p:txBody>
      </p:sp>
      <p:sp>
        <p:nvSpPr>
          <p:cNvPr id="43" name="Text Box 54">
            <a:extLst>
              <a:ext uri="{FF2B5EF4-FFF2-40B4-BE49-F238E27FC236}">
                <a16:creationId xmlns:a16="http://schemas.microsoft.com/office/drawing/2014/main" id="{11EFBBB0-E4E3-EB43-A7A2-9EC90E09D2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775" y="1661771"/>
            <a:ext cx="495614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eaLnBrk="1" hangingPunct="1">
              <a:spcBef>
                <a:spcPct val="50000"/>
              </a:spcBef>
              <a:buClr>
                <a:schemeClr val="tx1"/>
              </a:buClr>
              <a:defRPr sz="2200">
                <a:latin typeface="+mn-lt"/>
                <a:ea typeface="宋体" pitchFamily="2" charset="-122"/>
              </a:defRPr>
            </a:lvl1pPr>
            <a:lvl2pPr marL="742950" indent="-285750" eaLnBrk="0" hangingPunct="0">
              <a:defRPr>
                <a:ea typeface="宋体" pitchFamily="2" charset="-122"/>
              </a:defRPr>
            </a:lvl2pPr>
            <a:lvl3pPr marL="1143000" indent="-228600" eaLnBrk="0" hangingPunct="0">
              <a:defRPr>
                <a:ea typeface="宋体" pitchFamily="2" charset="-122"/>
              </a:defRPr>
            </a:lvl3pPr>
            <a:lvl4pPr marL="1600200" indent="-228600" eaLnBrk="0" hangingPunct="0">
              <a:defRPr>
                <a:ea typeface="宋体" pitchFamily="2" charset="-122"/>
              </a:defRPr>
            </a:lvl4pPr>
            <a:lvl5pPr marL="2057400" indent="-228600" eaLnBrk="0" hangingPunct="0">
              <a:defRPr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ea typeface="宋体" pitchFamily="2" charset="-122"/>
              </a:defRPr>
            </a:lvl9pPr>
          </a:lstStyle>
          <a:p>
            <a:r>
              <a:rPr lang="en-US" altLang="zh-CN" dirty="0"/>
              <a:t>How would you classify these data points?</a:t>
            </a:r>
          </a:p>
        </p:txBody>
      </p:sp>
    </p:spTree>
    <p:extLst>
      <p:ext uri="{BB962C8B-B14F-4D97-AF65-F5344CB8AC3E}">
        <p14:creationId xmlns:p14="http://schemas.microsoft.com/office/powerpoint/2010/main" val="10085920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816F6889-74BB-2143-AE3E-4AC4A59F1885}"/>
              </a:ext>
            </a:extLst>
          </p:cNvPr>
          <p:cNvSpPr/>
          <p:nvPr/>
        </p:nvSpPr>
        <p:spPr>
          <a:xfrm>
            <a:off x="2586947" y="2209800"/>
            <a:ext cx="3657600" cy="3496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3" name="Line 15"/>
          <p:cNvSpPr>
            <a:spLocks noChangeShapeType="1"/>
          </p:cNvSpPr>
          <p:nvPr/>
        </p:nvSpPr>
        <p:spPr bwMode="auto">
          <a:xfrm>
            <a:off x="2590800" y="2209800"/>
            <a:ext cx="0" cy="3505200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134" name="Line 16"/>
          <p:cNvSpPr>
            <a:spLocks noChangeShapeType="1"/>
          </p:cNvSpPr>
          <p:nvPr/>
        </p:nvSpPr>
        <p:spPr bwMode="auto">
          <a:xfrm flipV="1">
            <a:off x="2586947" y="5705856"/>
            <a:ext cx="3657600" cy="0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135" name="Oval 17"/>
          <p:cNvSpPr>
            <a:spLocks noChangeAspect="1" noChangeArrowheads="1"/>
          </p:cNvSpPr>
          <p:nvPr/>
        </p:nvSpPr>
        <p:spPr bwMode="auto">
          <a:xfrm>
            <a:off x="3717925" y="5032375"/>
            <a:ext cx="60325" cy="4762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36" name="Oval 18"/>
          <p:cNvSpPr>
            <a:spLocks noChangeAspect="1" noChangeArrowheads="1"/>
          </p:cNvSpPr>
          <p:nvPr/>
        </p:nvSpPr>
        <p:spPr bwMode="auto">
          <a:xfrm>
            <a:off x="2711475" y="3903663"/>
            <a:ext cx="60325" cy="476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37" name="Oval 19"/>
          <p:cNvSpPr>
            <a:spLocks noChangeAspect="1" noChangeArrowheads="1"/>
          </p:cNvSpPr>
          <p:nvPr/>
        </p:nvSpPr>
        <p:spPr bwMode="auto">
          <a:xfrm>
            <a:off x="4340225" y="2814638"/>
            <a:ext cx="60325" cy="476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38" name="Oval 20"/>
          <p:cNvSpPr>
            <a:spLocks noChangeAspect="1" noChangeArrowheads="1"/>
          </p:cNvSpPr>
          <p:nvPr/>
        </p:nvSpPr>
        <p:spPr bwMode="auto">
          <a:xfrm>
            <a:off x="4403725" y="3635375"/>
            <a:ext cx="60325" cy="4762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39" name="Oval 21"/>
          <p:cNvSpPr>
            <a:spLocks noChangeAspect="1" noChangeArrowheads="1"/>
          </p:cNvSpPr>
          <p:nvPr/>
        </p:nvSpPr>
        <p:spPr bwMode="auto">
          <a:xfrm>
            <a:off x="3409950" y="2663825"/>
            <a:ext cx="60325" cy="50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40" name="Oval 22"/>
          <p:cNvSpPr>
            <a:spLocks noChangeAspect="1" noChangeArrowheads="1"/>
          </p:cNvSpPr>
          <p:nvPr/>
        </p:nvSpPr>
        <p:spPr bwMode="auto">
          <a:xfrm>
            <a:off x="3886200" y="3733800"/>
            <a:ext cx="53975" cy="476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41" name="Oval 23"/>
          <p:cNvSpPr>
            <a:spLocks noChangeAspect="1" noChangeArrowheads="1"/>
          </p:cNvSpPr>
          <p:nvPr/>
        </p:nvSpPr>
        <p:spPr bwMode="auto">
          <a:xfrm>
            <a:off x="3048000" y="3124200"/>
            <a:ext cx="60325" cy="58738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42" name="Oval 24"/>
          <p:cNvSpPr>
            <a:spLocks noChangeAspect="1" noChangeArrowheads="1"/>
          </p:cNvSpPr>
          <p:nvPr/>
        </p:nvSpPr>
        <p:spPr bwMode="auto">
          <a:xfrm>
            <a:off x="5105400" y="4114800"/>
            <a:ext cx="60325" cy="50800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43" name="Oval 25"/>
          <p:cNvSpPr>
            <a:spLocks noChangeAspect="1" noChangeArrowheads="1"/>
          </p:cNvSpPr>
          <p:nvPr/>
        </p:nvSpPr>
        <p:spPr bwMode="auto">
          <a:xfrm rot="-1118274">
            <a:off x="3887788" y="4443413"/>
            <a:ext cx="53975" cy="4762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44" name="Oval 26"/>
          <p:cNvSpPr>
            <a:spLocks noChangeAspect="1" noChangeArrowheads="1"/>
          </p:cNvSpPr>
          <p:nvPr/>
        </p:nvSpPr>
        <p:spPr bwMode="auto">
          <a:xfrm rot="-1118274">
            <a:off x="6003925" y="3228975"/>
            <a:ext cx="60325" cy="50800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45" name="Oval 27"/>
          <p:cNvSpPr>
            <a:spLocks noChangeAspect="1" noChangeArrowheads="1"/>
          </p:cNvSpPr>
          <p:nvPr/>
        </p:nvSpPr>
        <p:spPr bwMode="auto">
          <a:xfrm rot="-1118274">
            <a:off x="5295900" y="4545013"/>
            <a:ext cx="60325" cy="50800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46" name="Oval 28"/>
          <p:cNvSpPr>
            <a:spLocks noChangeAspect="1" noChangeArrowheads="1"/>
          </p:cNvSpPr>
          <p:nvPr/>
        </p:nvSpPr>
        <p:spPr bwMode="auto">
          <a:xfrm rot="-1118274">
            <a:off x="3124200" y="2667000"/>
            <a:ext cx="60325" cy="50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47" name="Oval 29"/>
          <p:cNvSpPr>
            <a:spLocks noChangeAspect="1" noChangeArrowheads="1"/>
          </p:cNvSpPr>
          <p:nvPr/>
        </p:nvSpPr>
        <p:spPr bwMode="auto">
          <a:xfrm rot="-1118274">
            <a:off x="4711700" y="3584575"/>
            <a:ext cx="60325" cy="50800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48" name="Oval 30"/>
          <p:cNvSpPr>
            <a:spLocks noChangeAspect="1" noChangeArrowheads="1"/>
          </p:cNvSpPr>
          <p:nvPr/>
        </p:nvSpPr>
        <p:spPr bwMode="auto">
          <a:xfrm rot="-1118274">
            <a:off x="5867400" y="4495800"/>
            <a:ext cx="60325" cy="4762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49" name="Oval 31"/>
          <p:cNvSpPr>
            <a:spLocks noChangeAspect="1" noChangeArrowheads="1"/>
          </p:cNvSpPr>
          <p:nvPr/>
        </p:nvSpPr>
        <p:spPr bwMode="auto">
          <a:xfrm rot="-1118274">
            <a:off x="3114675" y="3640138"/>
            <a:ext cx="60325" cy="476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50" name="Oval 32"/>
          <p:cNvSpPr>
            <a:spLocks noChangeAspect="1" noChangeArrowheads="1"/>
          </p:cNvSpPr>
          <p:nvPr/>
        </p:nvSpPr>
        <p:spPr bwMode="auto">
          <a:xfrm rot="5895381">
            <a:off x="3867150" y="3057525"/>
            <a:ext cx="47625" cy="539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51" name="Oval 33"/>
          <p:cNvSpPr>
            <a:spLocks noChangeAspect="1" noChangeArrowheads="1"/>
          </p:cNvSpPr>
          <p:nvPr/>
        </p:nvSpPr>
        <p:spPr bwMode="auto">
          <a:xfrm rot="5895381">
            <a:off x="4136231" y="5242719"/>
            <a:ext cx="55563" cy="6032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52" name="Oval 34"/>
          <p:cNvSpPr>
            <a:spLocks noChangeAspect="1" noChangeArrowheads="1"/>
          </p:cNvSpPr>
          <p:nvPr/>
        </p:nvSpPr>
        <p:spPr bwMode="auto">
          <a:xfrm rot="5895381">
            <a:off x="3114675" y="4098925"/>
            <a:ext cx="47625" cy="603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53" name="Oval 35"/>
          <p:cNvSpPr>
            <a:spLocks noChangeAspect="1" noChangeArrowheads="1"/>
          </p:cNvSpPr>
          <p:nvPr/>
        </p:nvSpPr>
        <p:spPr bwMode="auto">
          <a:xfrm rot="5895381">
            <a:off x="4343400" y="2393950"/>
            <a:ext cx="47625" cy="539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54" name="Oval 36"/>
          <p:cNvSpPr>
            <a:spLocks noChangeAspect="1" noChangeArrowheads="1"/>
          </p:cNvSpPr>
          <p:nvPr/>
        </p:nvSpPr>
        <p:spPr bwMode="auto">
          <a:xfrm rot="5895381">
            <a:off x="5304632" y="4144169"/>
            <a:ext cx="58737" cy="6032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55" name="Oval 37"/>
          <p:cNvSpPr>
            <a:spLocks noChangeAspect="1" noChangeArrowheads="1"/>
          </p:cNvSpPr>
          <p:nvPr/>
        </p:nvSpPr>
        <p:spPr bwMode="auto">
          <a:xfrm rot="5895381">
            <a:off x="4370388" y="4079875"/>
            <a:ext cx="47625" cy="5397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56" name="Oval 38"/>
          <p:cNvSpPr>
            <a:spLocks noChangeAspect="1" noChangeArrowheads="1"/>
          </p:cNvSpPr>
          <p:nvPr/>
        </p:nvSpPr>
        <p:spPr bwMode="auto">
          <a:xfrm rot="5895381">
            <a:off x="5619750" y="3365500"/>
            <a:ext cx="47625" cy="5397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57" name="Oval 39"/>
          <p:cNvSpPr>
            <a:spLocks noChangeAspect="1" noChangeArrowheads="1"/>
          </p:cNvSpPr>
          <p:nvPr/>
        </p:nvSpPr>
        <p:spPr bwMode="auto">
          <a:xfrm rot="5895381">
            <a:off x="3087688" y="2346325"/>
            <a:ext cx="47625" cy="603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58" name="Oval 40"/>
          <p:cNvSpPr>
            <a:spLocks noChangeAspect="1" noChangeArrowheads="1"/>
          </p:cNvSpPr>
          <p:nvPr/>
        </p:nvSpPr>
        <p:spPr bwMode="auto">
          <a:xfrm rot="5895381">
            <a:off x="5260975" y="3273425"/>
            <a:ext cx="47625" cy="5397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59" name="Oval 41"/>
          <p:cNvSpPr>
            <a:spLocks noChangeAspect="1" noChangeArrowheads="1"/>
          </p:cNvSpPr>
          <p:nvPr/>
        </p:nvSpPr>
        <p:spPr bwMode="auto">
          <a:xfrm rot="5895381">
            <a:off x="5117307" y="4718844"/>
            <a:ext cx="58737" cy="5397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60" name="Oval 42"/>
          <p:cNvSpPr>
            <a:spLocks noChangeAspect="1" noChangeArrowheads="1"/>
          </p:cNvSpPr>
          <p:nvPr/>
        </p:nvSpPr>
        <p:spPr bwMode="auto">
          <a:xfrm rot="4777107">
            <a:off x="3498057" y="3534569"/>
            <a:ext cx="58737" cy="603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61" name="Oval 43"/>
          <p:cNvSpPr>
            <a:spLocks noChangeAspect="1" noChangeArrowheads="1"/>
          </p:cNvSpPr>
          <p:nvPr/>
        </p:nvSpPr>
        <p:spPr bwMode="auto">
          <a:xfrm rot="4777107">
            <a:off x="4651375" y="5254625"/>
            <a:ext cx="47625" cy="5397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62" name="Oval 44"/>
          <p:cNvSpPr>
            <a:spLocks noChangeAspect="1" noChangeArrowheads="1"/>
          </p:cNvSpPr>
          <p:nvPr/>
        </p:nvSpPr>
        <p:spPr bwMode="auto">
          <a:xfrm rot="4777107">
            <a:off x="4346575" y="4873625"/>
            <a:ext cx="47625" cy="5397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63" name="Oval 45"/>
          <p:cNvSpPr>
            <a:spLocks noChangeAspect="1" noChangeArrowheads="1"/>
          </p:cNvSpPr>
          <p:nvPr/>
        </p:nvSpPr>
        <p:spPr bwMode="auto">
          <a:xfrm rot="4777107">
            <a:off x="2817019" y="3736181"/>
            <a:ext cx="58738" cy="539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64" name="Oval 46"/>
          <p:cNvSpPr>
            <a:spLocks noChangeAspect="1" noChangeArrowheads="1"/>
          </p:cNvSpPr>
          <p:nvPr/>
        </p:nvSpPr>
        <p:spPr bwMode="auto">
          <a:xfrm rot="4777107">
            <a:off x="3713163" y="2776537"/>
            <a:ext cx="50800" cy="539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65" name="Oval 47"/>
          <p:cNvSpPr>
            <a:spLocks noChangeAspect="1" noChangeArrowheads="1"/>
          </p:cNvSpPr>
          <p:nvPr/>
        </p:nvSpPr>
        <p:spPr bwMode="auto">
          <a:xfrm rot="4777107">
            <a:off x="4356101" y="4364037"/>
            <a:ext cx="50800" cy="6032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66" name="Oval 48"/>
          <p:cNvSpPr>
            <a:spLocks noChangeAspect="1" noChangeArrowheads="1"/>
          </p:cNvSpPr>
          <p:nvPr/>
        </p:nvSpPr>
        <p:spPr bwMode="auto">
          <a:xfrm rot="4777107">
            <a:off x="2707469" y="3082131"/>
            <a:ext cx="58738" cy="603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67" name="Oval 49"/>
          <p:cNvSpPr>
            <a:spLocks noChangeAspect="1" noChangeArrowheads="1"/>
          </p:cNvSpPr>
          <p:nvPr/>
        </p:nvSpPr>
        <p:spPr bwMode="auto">
          <a:xfrm rot="4777107">
            <a:off x="3937794" y="5049044"/>
            <a:ext cx="55563" cy="6032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68" name="Oval 50"/>
          <p:cNvSpPr>
            <a:spLocks noChangeAspect="1" noChangeArrowheads="1"/>
          </p:cNvSpPr>
          <p:nvPr/>
        </p:nvSpPr>
        <p:spPr bwMode="auto">
          <a:xfrm rot="4777107">
            <a:off x="5303838" y="4756150"/>
            <a:ext cx="50800" cy="6032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237620" name="Line 52"/>
          <p:cNvSpPr>
            <a:spLocks noChangeShapeType="1"/>
          </p:cNvSpPr>
          <p:nvPr/>
        </p:nvSpPr>
        <p:spPr bwMode="auto">
          <a:xfrm flipV="1">
            <a:off x="2590800" y="2209800"/>
            <a:ext cx="3124200" cy="3048000"/>
          </a:xfrm>
          <a:prstGeom prst="line">
            <a:avLst/>
          </a:prstGeom>
          <a:noFill/>
          <a:ln w="19050">
            <a:solidFill>
              <a:srgbClr val="FFC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171" name="Text Box 53"/>
          <p:cNvSpPr txBox="1">
            <a:spLocks noChangeArrowheads="1"/>
          </p:cNvSpPr>
          <p:nvPr/>
        </p:nvSpPr>
        <p:spPr bwMode="auto">
          <a:xfrm>
            <a:off x="6248400" y="3200400"/>
            <a:ext cx="2438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  <a:buClr>
                <a:schemeClr val="tx1"/>
              </a:buClr>
            </a:pPr>
            <a:endParaRPr lang="zh-CN" altLang="zh-CN" sz="2000">
              <a:latin typeface="Tahoma" pitchFamily="34" charset="0"/>
            </a:endParaRPr>
          </a:p>
        </p:txBody>
      </p:sp>
      <p:sp>
        <p:nvSpPr>
          <p:cNvPr id="5172" name="Text Box 54"/>
          <p:cNvSpPr txBox="1">
            <a:spLocks noChangeArrowheads="1"/>
          </p:cNvSpPr>
          <p:nvPr/>
        </p:nvSpPr>
        <p:spPr bwMode="auto">
          <a:xfrm>
            <a:off x="358775" y="1661771"/>
            <a:ext cx="853370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eaLnBrk="1" hangingPunct="1">
              <a:spcBef>
                <a:spcPct val="50000"/>
              </a:spcBef>
              <a:buClr>
                <a:schemeClr val="tx1"/>
              </a:buClr>
              <a:defRPr sz="2200">
                <a:latin typeface="+mn-lt"/>
                <a:ea typeface="宋体" pitchFamily="2" charset="-122"/>
              </a:defRPr>
            </a:lvl1pPr>
            <a:lvl2pPr marL="742950" indent="-285750" eaLnBrk="0" hangingPunct="0">
              <a:defRPr>
                <a:ea typeface="宋体" pitchFamily="2" charset="-122"/>
              </a:defRPr>
            </a:lvl2pPr>
            <a:lvl3pPr marL="1143000" indent="-228600" eaLnBrk="0" hangingPunct="0">
              <a:defRPr>
                <a:ea typeface="宋体" pitchFamily="2" charset="-122"/>
              </a:defRPr>
            </a:lvl3pPr>
            <a:lvl4pPr marL="1600200" indent="-228600" eaLnBrk="0" hangingPunct="0">
              <a:defRPr>
                <a:ea typeface="宋体" pitchFamily="2" charset="-122"/>
              </a:defRPr>
            </a:lvl4pPr>
            <a:lvl5pPr marL="2057400" indent="-228600" eaLnBrk="0" hangingPunct="0">
              <a:defRPr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ea typeface="宋体" pitchFamily="2" charset="-122"/>
              </a:defRPr>
            </a:lvl9pPr>
          </a:lstStyle>
          <a:p>
            <a:r>
              <a:rPr lang="en-US" altLang="zh-CN" dirty="0"/>
              <a:t>Any of these lines would be fine. How do we find the best?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Linear </a:t>
            </a:r>
            <a:r>
              <a:rPr lang="de-DE" dirty="0" err="1"/>
              <a:t>separation</a:t>
            </a:r>
            <a:endParaRPr lang="en-US" dirty="0"/>
          </a:p>
        </p:txBody>
      </p:sp>
      <p:sp>
        <p:nvSpPr>
          <p:cNvPr id="43" name="Line 52">
            <a:extLst>
              <a:ext uri="{FF2B5EF4-FFF2-40B4-BE49-F238E27FC236}">
                <a16:creationId xmlns:a16="http://schemas.microsoft.com/office/drawing/2014/main" id="{E142A1CF-1F4A-7B45-9F5A-0F2E0ACD5D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6947" y="2348590"/>
            <a:ext cx="3657599" cy="2474616"/>
          </a:xfrm>
          <a:prstGeom prst="line">
            <a:avLst/>
          </a:prstGeom>
          <a:noFill/>
          <a:ln w="19050">
            <a:solidFill>
              <a:srgbClr val="FFC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44" name="Line 52">
            <a:extLst>
              <a:ext uri="{FF2B5EF4-FFF2-40B4-BE49-F238E27FC236}">
                <a16:creationId xmlns:a16="http://schemas.microsoft.com/office/drawing/2014/main" id="{72E660C5-2E41-6A42-A891-28A61E7E9C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44770" y="2200657"/>
            <a:ext cx="1901935" cy="3496056"/>
          </a:xfrm>
          <a:prstGeom prst="line">
            <a:avLst/>
          </a:prstGeom>
          <a:noFill/>
          <a:ln w="19050">
            <a:solidFill>
              <a:srgbClr val="FFC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45" name="Line 52">
            <a:extLst>
              <a:ext uri="{FF2B5EF4-FFF2-40B4-BE49-F238E27FC236}">
                <a16:creationId xmlns:a16="http://schemas.microsoft.com/office/drawing/2014/main" id="{A055292D-5CD7-F044-9AA8-F8731FECA52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90800" y="2191513"/>
            <a:ext cx="2586802" cy="3505198"/>
          </a:xfrm>
          <a:prstGeom prst="line">
            <a:avLst/>
          </a:prstGeom>
          <a:noFill/>
          <a:ln w="19050">
            <a:solidFill>
              <a:srgbClr val="FFC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46" name="Line 52">
            <a:extLst>
              <a:ext uri="{FF2B5EF4-FFF2-40B4-BE49-F238E27FC236}">
                <a16:creationId xmlns:a16="http://schemas.microsoft.com/office/drawing/2014/main" id="{BAFA7F71-042B-0C47-BC98-441073D95BD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90799" y="2209799"/>
            <a:ext cx="3342955" cy="2822574"/>
          </a:xfrm>
          <a:prstGeom prst="line">
            <a:avLst/>
          </a:prstGeom>
          <a:noFill/>
          <a:ln w="19050">
            <a:solidFill>
              <a:srgbClr val="FFC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2019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816F6889-74BB-2143-AE3E-4AC4A59F1885}"/>
              </a:ext>
            </a:extLst>
          </p:cNvPr>
          <p:cNvSpPr/>
          <p:nvPr/>
        </p:nvSpPr>
        <p:spPr>
          <a:xfrm>
            <a:off x="2586947" y="2209800"/>
            <a:ext cx="3657600" cy="3496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3" name="Line 15"/>
          <p:cNvSpPr>
            <a:spLocks noChangeShapeType="1"/>
          </p:cNvSpPr>
          <p:nvPr/>
        </p:nvSpPr>
        <p:spPr bwMode="auto">
          <a:xfrm>
            <a:off x="2590800" y="2209800"/>
            <a:ext cx="0" cy="3505200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134" name="Line 16"/>
          <p:cNvSpPr>
            <a:spLocks noChangeShapeType="1"/>
          </p:cNvSpPr>
          <p:nvPr/>
        </p:nvSpPr>
        <p:spPr bwMode="auto">
          <a:xfrm flipV="1">
            <a:off x="2586947" y="5705856"/>
            <a:ext cx="3657600" cy="0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135" name="Oval 17"/>
          <p:cNvSpPr>
            <a:spLocks noChangeAspect="1" noChangeArrowheads="1"/>
          </p:cNvSpPr>
          <p:nvPr/>
        </p:nvSpPr>
        <p:spPr bwMode="auto">
          <a:xfrm>
            <a:off x="3717925" y="5032375"/>
            <a:ext cx="60325" cy="4762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36" name="Oval 18"/>
          <p:cNvSpPr>
            <a:spLocks noChangeAspect="1" noChangeArrowheads="1"/>
          </p:cNvSpPr>
          <p:nvPr/>
        </p:nvSpPr>
        <p:spPr bwMode="auto">
          <a:xfrm>
            <a:off x="2711475" y="3903663"/>
            <a:ext cx="60325" cy="476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37" name="Oval 19"/>
          <p:cNvSpPr>
            <a:spLocks noChangeAspect="1" noChangeArrowheads="1"/>
          </p:cNvSpPr>
          <p:nvPr/>
        </p:nvSpPr>
        <p:spPr bwMode="auto">
          <a:xfrm>
            <a:off x="4340225" y="2814638"/>
            <a:ext cx="60325" cy="476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38" name="Oval 20"/>
          <p:cNvSpPr>
            <a:spLocks noChangeAspect="1" noChangeArrowheads="1"/>
          </p:cNvSpPr>
          <p:nvPr/>
        </p:nvSpPr>
        <p:spPr bwMode="auto">
          <a:xfrm>
            <a:off x="4403725" y="3635375"/>
            <a:ext cx="60325" cy="4762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39" name="Oval 21"/>
          <p:cNvSpPr>
            <a:spLocks noChangeAspect="1" noChangeArrowheads="1"/>
          </p:cNvSpPr>
          <p:nvPr/>
        </p:nvSpPr>
        <p:spPr bwMode="auto">
          <a:xfrm>
            <a:off x="3409950" y="2663825"/>
            <a:ext cx="60325" cy="50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40" name="Oval 22"/>
          <p:cNvSpPr>
            <a:spLocks noChangeAspect="1" noChangeArrowheads="1"/>
          </p:cNvSpPr>
          <p:nvPr/>
        </p:nvSpPr>
        <p:spPr bwMode="auto">
          <a:xfrm>
            <a:off x="3886200" y="3733800"/>
            <a:ext cx="53975" cy="476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41" name="Oval 23"/>
          <p:cNvSpPr>
            <a:spLocks noChangeAspect="1" noChangeArrowheads="1"/>
          </p:cNvSpPr>
          <p:nvPr/>
        </p:nvSpPr>
        <p:spPr bwMode="auto">
          <a:xfrm>
            <a:off x="3048000" y="3124200"/>
            <a:ext cx="60325" cy="58738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42" name="Oval 24"/>
          <p:cNvSpPr>
            <a:spLocks noChangeAspect="1" noChangeArrowheads="1"/>
          </p:cNvSpPr>
          <p:nvPr/>
        </p:nvSpPr>
        <p:spPr bwMode="auto">
          <a:xfrm>
            <a:off x="5105400" y="4114800"/>
            <a:ext cx="60325" cy="50800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43" name="Oval 25"/>
          <p:cNvSpPr>
            <a:spLocks noChangeAspect="1" noChangeArrowheads="1"/>
          </p:cNvSpPr>
          <p:nvPr/>
        </p:nvSpPr>
        <p:spPr bwMode="auto">
          <a:xfrm rot="-1118274">
            <a:off x="3887788" y="4443413"/>
            <a:ext cx="53975" cy="4762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44" name="Oval 26"/>
          <p:cNvSpPr>
            <a:spLocks noChangeAspect="1" noChangeArrowheads="1"/>
          </p:cNvSpPr>
          <p:nvPr/>
        </p:nvSpPr>
        <p:spPr bwMode="auto">
          <a:xfrm rot="-1118274">
            <a:off x="6003925" y="3228975"/>
            <a:ext cx="60325" cy="50800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45" name="Oval 27"/>
          <p:cNvSpPr>
            <a:spLocks noChangeAspect="1" noChangeArrowheads="1"/>
          </p:cNvSpPr>
          <p:nvPr/>
        </p:nvSpPr>
        <p:spPr bwMode="auto">
          <a:xfrm rot="-1118274">
            <a:off x="5295900" y="4545013"/>
            <a:ext cx="60325" cy="50800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46" name="Oval 28"/>
          <p:cNvSpPr>
            <a:spLocks noChangeAspect="1" noChangeArrowheads="1"/>
          </p:cNvSpPr>
          <p:nvPr/>
        </p:nvSpPr>
        <p:spPr bwMode="auto">
          <a:xfrm rot="-1118274">
            <a:off x="3124200" y="2667000"/>
            <a:ext cx="60325" cy="50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47" name="Oval 29"/>
          <p:cNvSpPr>
            <a:spLocks noChangeAspect="1" noChangeArrowheads="1"/>
          </p:cNvSpPr>
          <p:nvPr/>
        </p:nvSpPr>
        <p:spPr bwMode="auto">
          <a:xfrm rot="-1118274">
            <a:off x="4711700" y="3584575"/>
            <a:ext cx="60325" cy="50800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48" name="Oval 30"/>
          <p:cNvSpPr>
            <a:spLocks noChangeAspect="1" noChangeArrowheads="1"/>
          </p:cNvSpPr>
          <p:nvPr/>
        </p:nvSpPr>
        <p:spPr bwMode="auto">
          <a:xfrm rot="-1118274">
            <a:off x="5867400" y="4495800"/>
            <a:ext cx="60325" cy="4762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49" name="Oval 31"/>
          <p:cNvSpPr>
            <a:spLocks noChangeAspect="1" noChangeArrowheads="1"/>
          </p:cNvSpPr>
          <p:nvPr/>
        </p:nvSpPr>
        <p:spPr bwMode="auto">
          <a:xfrm rot="-1118274">
            <a:off x="3114675" y="3640138"/>
            <a:ext cx="60325" cy="476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50" name="Oval 32"/>
          <p:cNvSpPr>
            <a:spLocks noChangeAspect="1" noChangeArrowheads="1"/>
          </p:cNvSpPr>
          <p:nvPr/>
        </p:nvSpPr>
        <p:spPr bwMode="auto">
          <a:xfrm rot="5895381">
            <a:off x="3867150" y="3057525"/>
            <a:ext cx="47625" cy="539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51" name="Oval 33"/>
          <p:cNvSpPr>
            <a:spLocks noChangeAspect="1" noChangeArrowheads="1"/>
          </p:cNvSpPr>
          <p:nvPr/>
        </p:nvSpPr>
        <p:spPr bwMode="auto">
          <a:xfrm rot="5895381">
            <a:off x="4136231" y="5242719"/>
            <a:ext cx="55563" cy="6032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52" name="Oval 34"/>
          <p:cNvSpPr>
            <a:spLocks noChangeAspect="1" noChangeArrowheads="1"/>
          </p:cNvSpPr>
          <p:nvPr/>
        </p:nvSpPr>
        <p:spPr bwMode="auto">
          <a:xfrm rot="5895381">
            <a:off x="3114675" y="4098925"/>
            <a:ext cx="47625" cy="603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53" name="Oval 35"/>
          <p:cNvSpPr>
            <a:spLocks noChangeAspect="1" noChangeArrowheads="1"/>
          </p:cNvSpPr>
          <p:nvPr/>
        </p:nvSpPr>
        <p:spPr bwMode="auto">
          <a:xfrm rot="5895381">
            <a:off x="4343400" y="2393950"/>
            <a:ext cx="47625" cy="539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54" name="Oval 36"/>
          <p:cNvSpPr>
            <a:spLocks noChangeAspect="1" noChangeArrowheads="1"/>
          </p:cNvSpPr>
          <p:nvPr/>
        </p:nvSpPr>
        <p:spPr bwMode="auto">
          <a:xfrm rot="5895381">
            <a:off x="5304632" y="4144169"/>
            <a:ext cx="58737" cy="6032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55" name="Oval 37"/>
          <p:cNvSpPr>
            <a:spLocks noChangeAspect="1" noChangeArrowheads="1"/>
          </p:cNvSpPr>
          <p:nvPr/>
        </p:nvSpPr>
        <p:spPr bwMode="auto">
          <a:xfrm rot="5895381">
            <a:off x="4370388" y="4079875"/>
            <a:ext cx="47625" cy="5397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56" name="Oval 38"/>
          <p:cNvSpPr>
            <a:spLocks noChangeAspect="1" noChangeArrowheads="1"/>
          </p:cNvSpPr>
          <p:nvPr/>
        </p:nvSpPr>
        <p:spPr bwMode="auto">
          <a:xfrm rot="5895381">
            <a:off x="5619750" y="3365500"/>
            <a:ext cx="47625" cy="5397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57" name="Oval 39"/>
          <p:cNvSpPr>
            <a:spLocks noChangeAspect="1" noChangeArrowheads="1"/>
          </p:cNvSpPr>
          <p:nvPr/>
        </p:nvSpPr>
        <p:spPr bwMode="auto">
          <a:xfrm rot="5895381">
            <a:off x="3087688" y="2346325"/>
            <a:ext cx="47625" cy="603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58" name="Oval 40"/>
          <p:cNvSpPr>
            <a:spLocks noChangeAspect="1" noChangeArrowheads="1"/>
          </p:cNvSpPr>
          <p:nvPr/>
        </p:nvSpPr>
        <p:spPr bwMode="auto">
          <a:xfrm rot="5895381">
            <a:off x="5260975" y="3273425"/>
            <a:ext cx="47625" cy="5397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59" name="Oval 41"/>
          <p:cNvSpPr>
            <a:spLocks noChangeAspect="1" noChangeArrowheads="1"/>
          </p:cNvSpPr>
          <p:nvPr/>
        </p:nvSpPr>
        <p:spPr bwMode="auto">
          <a:xfrm rot="5895381">
            <a:off x="5117307" y="4718844"/>
            <a:ext cx="58737" cy="5397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60" name="Oval 42"/>
          <p:cNvSpPr>
            <a:spLocks noChangeAspect="1" noChangeArrowheads="1"/>
          </p:cNvSpPr>
          <p:nvPr/>
        </p:nvSpPr>
        <p:spPr bwMode="auto">
          <a:xfrm rot="4777107">
            <a:off x="3498057" y="3534569"/>
            <a:ext cx="58737" cy="603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61" name="Oval 43"/>
          <p:cNvSpPr>
            <a:spLocks noChangeAspect="1" noChangeArrowheads="1"/>
          </p:cNvSpPr>
          <p:nvPr/>
        </p:nvSpPr>
        <p:spPr bwMode="auto">
          <a:xfrm rot="4777107">
            <a:off x="4651375" y="5254625"/>
            <a:ext cx="47625" cy="5397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62" name="Oval 44"/>
          <p:cNvSpPr>
            <a:spLocks noChangeAspect="1" noChangeArrowheads="1"/>
          </p:cNvSpPr>
          <p:nvPr/>
        </p:nvSpPr>
        <p:spPr bwMode="auto">
          <a:xfrm rot="4777107">
            <a:off x="4346575" y="4873625"/>
            <a:ext cx="47625" cy="5397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63" name="Oval 45"/>
          <p:cNvSpPr>
            <a:spLocks noChangeAspect="1" noChangeArrowheads="1"/>
          </p:cNvSpPr>
          <p:nvPr/>
        </p:nvSpPr>
        <p:spPr bwMode="auto">
          <a:xfrm rot="4777107">
            <a:off x="2817019" y="3736181"/>
            <a:ext cx="58738" cy="539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64" name="Oval 46"/>
          <p:cNvSpPr>
            <a:spLocks noChangeAspect="1" noChangeArrowheads="1"/>
          </p:cNvSpPr>
          <p:nvPr/>
        </p:nvSpPr>
        <p:spPr bwMode="auto">
          <a:xfrm rot="4777107">
            <a:off x="3713163" y="2776537"/>
            <a:ext cx="50800" cy="539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65" name="Oval 47"/>
          <p:cNvSpPr>
            <a:spLocks noChangeAspect="1" noChangeArrowheads="1"/>
          </p:cNvSpPr>
          <p:nvPr/>
        </p:nvSpPr>
        <p:spPr bwMode="auto">
          <a:xfrm rot="4777107">
            <a:off x="4356101" y="4364037"/>
            <a:ext cx="50800" cy="6032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66" name="Oval 48"/>
          <p:cNvSpPr>
            <a:spLocks noChangeAspect="1" noChangeArrowheads="1"/>
          </p:cNvSpPr>
          <p:nvPr/>
        </p:nvSpPr>
        <p:spPr bwMode="auto">
          <a:xfrm rot="4777107">
            <a:off x="2707469" y="3082131"/>
            <a:ext cx="58738" cy="603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67" name="Oval 49"/>
          <p:cNvSpPr>
            <a:spLocks noChangeAspect="1" noChangeArrowheads="1"/>
          </p:cNvSpPr>
          <p:nvPr/>
        </p:nvSpPr>
        <p:spPr bwMode="auto">
          <a:xfrm rot="4777107">
            <a:off x="3937794" y="5049044"/>
            <a:ext cx="55563" cy="6032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68" name="Oval 50"/>
          <p:cNvSpPr>
            <a:spLocks noChangeAspect="1" noChangeArrowheads="1"/>
          </p:cNvSpPr>
          <p:nvPr/>
        </p:nvSpPr>
        <p:spPr bwMode="auto">
          <a:xfrm rot="4777107">
            <a:off x="5303838" y="4756150"/>
            <a:ext cx="50800" cy="6032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237620" name="Line 52"/>
          <p:cNvSpPr>
            <a:spLocks noChangeShapeType="1"/>
          </p:cNvSpPr>
          <p:nvPr/>
        </p:nvSpPr>
        <p:spPr bwMode="auto">
          <a:xfrm flipV="1">
            <a:off x="2583094" y="2200656"/>
            <a:ext cx="2388098" cy="2935527"/>
          </a:xfrm>
          <a:prstGeom prst="line">
            <a:avLst/>
          </a:prstGeom>
          <a:noFill/>
          <a:ln w="19050">
            <a:solidFill>
              <a:srgbClr val="FFC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5171" name="Text Box 53"/>
          <p:cNvSpPr txBox="1">
            <a:spLocks noChangeArrowheads="1"/>
          </p:cNvSpPr>
          <p:nvPr/>
        </p:nvSpPr>
        <p:spPr bwMode="auto">
          <a:xfrm>
            <a:off x="6248400" y="3200400"/>
            <a:ext cx="2438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  <a:buClr>
                <a:schemeClr val="tx1"/>
              </a:buClr>
            </a:pPr>
            <a:endParaRPr lang="zh-CN" altLang="zh-CN" sz="2000">
              <a:latin typeface="Tahoma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Linear </a:t>
            </a:r>
            <a:r>
              <a:rPr lang="de-DE" dirty="0" err="1"/>
              <a:t>separation</a:t>
            </a:r>
            <a:endParaRPr lang="en-US" dirty="0"/>
          </a:p>
        </p:txBody>
      </p:sp>
      <p:sp>
        <p:nvSpPr>
          <p:cNvPr id="43" name="Text Box 54">
            <a:extLst>
              <a:ext uri="{FF2B5EF4-FFF2-40B4-BE49-F238E27FC236}">
                <a16:creationId xmlns:a16="http://schemas.microsoft.com/office/drawing/2014/main" id="{11EFBBB0-E4E3-EB43-A7A2-9EC90E09D2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775" y="1661771"/>
            <a:ext cx="495614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eaLnBrk="1" hangingPunct="1">
              <a:spcBef>
                <a:spcPct val="50000"/>
              </a:spcBef>
              <a:buClr>
                <a:schemeClr val="tx1"/>
              </a:buClr>
              <a:defRPr sz="2200">
                <a:latin typeface="+mn-lt"/>
                <a:ea typeface="宋体" pitchFamily="2" charset="-122"/>
              </a:defRPr>
            </a:lvl1pPr>
            <a:lvl2pPr marL="742950" indent="-285750" eaLnBrk="0" hangingPunct="0">
              <a:defRPr>
                <a:ea typeface="宋体" pitchFamily="2" charset="-122"/>
              </a:defRPr>
            </a:lvl2pPr>
            <a:lvl3pPr marL="1143000" indent="-228600" eaLnBrk="0" hangingPunct="0">
              <a:defRPr>
                <a:ea typeface="宋体" pitchFamily="2" charset="-122"/>
              </a:defRPr>
            </a:lvl3pPr>
            <a:lvl4pPr marL="1600200" indent="-228600" eaLnBrk="0" hangingPunct="0">
              <a:defRPr>
                <a:ea typeface="宋体" pitchFamily="2" charset="-122"/>
              </a:defRPr>
            </a:lvl4pPr>
            <a:lvl5pPr marL="2057400" indent="-228600" eaLnBrk="0" hangingPunct="0">
              <a:defRPr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ea typeface="宋体" pitchFamily="2" charset="-122"/>
              </a:defRPr>
            </a:lvl9pPr>
          </a:lstStyle>
          <a:p>
            <a:r>
              <a:rPr lang="en-US" altLang="zh-CN" dirty="0"/>
              <a:t>Avoid misclassification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6511BFB-AA3C-0947-B0DA-FC61B387007B}"/>
              </a:ext>
            </a:extLst>
          </p:cNvPr>
          <p:cNvSpPr/>
          <p:nvPr/>
        </p:nvSpPr>
        <p:spPr>
          <a:xfrm>
            <a:off x="3779912" y="3641529"/>
            <a:ext cx="219869" cy="246478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141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Any other open questions?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825EB4F-A3EC-C042-88C8-DCDC82FD4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7624" y="2163025"/>
            <a:ext cx="6804248" cy="330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617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816F6889-74BB-2143-AE3E-4AC4A59F1885}"/>
              </a:ext>
            </a:extLst>
          </p:cNvPr>
          <p:cNvSpPr/>
          <p:nvPr/>
        </p:nvSpPr>
        <p:spPr>
          <a:xfrm>
            <a:off x="2586947" y="2516088"/>
            <a:ext cx="3657600" cy="3496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3" name="Line 15"/>
          <p:cNvSpPr>
            <a:spLocks noChangeShapeType="1"/>
          </p:cNvSpPr>
          <p:nvPr/>
        </p:nvSpPr>
        <p:spPr bwMode="auto">
          <a:xfrm>
            <a:off x="2590800" y="2516088"/>
            <a:ext cx="0" cy="3505200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134" name="Line 16"/>
          <p:cNvSpPr>
            <a:spLocks noChangeShapeType="1"/>
          </p:cNvSpPr>
          <p:nvPr/>
        </p:nvSpPr>
        <p:spPr bwMode="auto">
          <a:xfrm flipV="1">
            <a:off x="2586947" y="6012144"/>
            <a:ext cx="3657600" cy="0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135" name="Oval 17"/>
          <p:cNvSpPr>
            <a:spLocks noChangeAspect="1" noChangeArrowheads="1"/>
          </p:cNvSpPr>
          <p:nvPr/>
        </p:nvSpPr>
        <p:spPr bwMode="auto">
          <a:xfrm>
            <a:off x="3717925" y="5338663"/>
            <a:ext cx="60325" cy="4762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36" name="Oval 18"/>
          <p:cNvSpPr>
            <a:spLocks noChangeAspect="1" noChangeArrowheads="1"/>
          </p:cNvSpPr>
          <p:nvPr/>
        </p:nvSpPr>
        <p:spPr bwMode="auto">
          <a:xfrm>
            <a:off x="2711475" y="4209951"/>
            <a:ext cx="60325" cy="476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37" name="Oval 19"/>
          <p:cNvSpPr>
            <a:spLocks noChangeAspect="1" noChangeArrowheads="1"/>
          </p:cNvSpPr>
          <p:nvPr/>
        </p:nvSpPr>
        <p:spPr bwMode="auto">
          <a:xfrm>
            <a:off x="4340225" y="3120926"/>
            <a:ext cx="60325" cy="476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38" name="Oval 20"/>
          <p:cNvSpPr>
            <a:spLocks noChangeAspect="1" noChangeArrowheads="1"/>
          </p:cNvSpPr>
          <p:nvPr/>
        </p:nvSpPr>
        <p:spPr bwMode="auto">
          <a:xfrm>
            <a:off x="4403725" y="3941663"/>
            <a:ext cx="60325" cy="4762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39" name="Oval 21"/>
          <p:cNvSpPr>
            <a:spLocks noChangeAspect="1" noChangeArrowheads="1"/>
          </p:cNvSpPr>
          <p:nvPr/>
        </p:nvSpPr>
        <p:spPr bwMode="auto">
          <a:xfrm>
            <a:off x="3409950" y="2970113"/>
            <a:ext cx="60325" cy="50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40" name="Oval 22"/>
          <p:cNvSpPr>
            <a:spLocks noChangeAspect="1" noChangeArrowheads="1"/>
          </p:cNvSpPr>
          <p:nvPr/>
        </p:nvSpPr>
        <p:spPr bwMode="auto">
          <a:xfrm>
            <a:off x="3886200" y="4040088"/>
            <a:ext cx="53975" cy="476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41" name="Oval 23"/>
          <p:cNvSpPr>
            <a:spLocks noChangeAspect="1" noChangeArrowheads="1"/>
          </p:cNvSpPr>
          <p:nvPr/>
        </p:nvSpPr>
        <p:spPr bwMode="auto">
          <a:xfrm>
            <a:off x="3048000" y="3430488"/>
            <a:ext cx="60325" cy="58738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42" name="Oval 24"/>
          <p:cNvSpPr>
            <a:spLocks noChangeAspect="1" noChangeArrowheads="1"/>
          </p:cNvSpPr>
          <p:nvPr/>
        </p:nvSpPr>
        <p:spPr bwMode="auto">
          <a:xfrm>
            <a:off x="5105400" y="4421088"/>
            <a:ext cx="60325" cy="50800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43" name="Oval 25"/>
          <p:cNvSpPr>
            <a:spLocks noChangeAspect="1" noChangeArrowheads="1"/>
          </p:cNvSpPr>
          <p:nvPr/>
        </p:nvSpPr>
        <p:spPr bwMode="auto">
          <a:xfrm rot="-1118274">
            <a:off x="3887788" y="4749701"/>
            <a:ext cx="53975" cy="4762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44" name="Oval 26"/>
          <p:cNvSpPr>
            <a:spLocks noChangeAspect="1" noChangeArrowheads="1"/>
          </p:cNvSpPr>
          <p:nvPr/>
        </p:nvSpPr>
        <p:spPr bwMode="auto">
          <a:xfrm rot="-1118274">
            <a:off x="6003925" y="3535263"/>
            <a:ext cx="60325" cy="50800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45" name="Oval 27"/>
          <p:cNvSpPr>
            <a:spLocks noChangeAspect="1" noChangeArrowheads="1"/>
          </p:cNvSpPr>
          <p:nvPr/>
        </p:nvSpPr>
        <p:spPr bwMode="auto">
          <a:xfrm rot="-1118274">
            <a:off x="5295900" y="4851301"/>
            <a:ext cx="60325" cy="50800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46" name="Oval 28"/>
          <p:cNvSpPr>
            <a:spLocks noChangeAspect="1" noChangeArrowheads="1"/>
          </p:cNvSpPr>
          <p:nvPr/>
        </p:nvSpPr>
        <p:spPr bwMode="auto">
          <a:xfrm rot="-1118274">
            <a:off x="3124200" y="2973288"/>
            <a:ext cx="60325" cy="50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47" name="Oval 29"/>
          <p:cNvSpPr>
            <a:spLocks noChangeAspect="1" noChangeArrowheads="1"/>
          </p:cNvSpPr>
          <p:nvPr/>
        </p:nvSpPr>
        <p:spPr bwMode="auto">
          <a:xfrm rot="-1118274">
            <a:off x="4711700" y="3890863"/>
            <a:ext cx="60325" cy="50800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48" name="Oval 30"/>
          <p:cNvSpPr>
            <a:spLocks noChangeAspect="1" noChangeArrowheads="1"/>
          </p:cNvSpPr>
          <p:nvPr/>
        </p:nvSpPr>
        <p:spPr bwMode="auto">
          <a:xfrm rot="-1118274">
            <a:off x="5867400" y="4802088"/>
            <a:ext cx="60325" cy="4762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49" name="Oval 31"/>
          <p:cNvSpPr>
            <a:spLocks noChangeAspect="1" noChangeArrowheads="1"/>
          </p:cNvSpPr>
          <p:nvPr/>
        </p:nvSpPr>
        <p:spPr bwMode="auto">
          <a:xfrm rot="-1118274">
            <a:off x="3114675" y="3946426"/>
            <a:ext cx="60325" cy="476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50" name="Oval 32"/>
          <p:cNvSpPr>
            <a:spLocks noChangeAspect="1" noChangeArrowheads="1"/>
          </p:cNvSpPr>
          <p:nvPr/>
        </p:nvSpPr>
        <p:spPr bwMode="auto">
          <a:xfrm rot="5895381">
            <a:off x="3867150" y="3363813"/>
            <a:ext cx="47625" cy="539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51" name="Oval 33"/>
          <p:cNvSpPr>
            <a:spLocks noChangeAspect="1" noChangeArrowheads="1"/>
          </p:cNvSpPr>
          <p:nvPr/>
        </p:nvSpPr>
        <p:spPr bwMode="auto">
          <a:xfrm rot="5895381">
            <a:off x="4136231" y="5549007"/>
            <a:ext cx="55563" cy="6032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52" name="Oval 34"/>
          <p:cNvSpPr>
            <a:spLocks noChangeAspect="1" noChangeArrowheads="1"/>
          </p:cNvSpPr>
          <p:nvPr/>
        </p:nvSpPr>
        <p:spPr bwMode="auto">
          <a:xfrm rot="5895381">
            <a:off x="3114675" y="4405213"/>
            <a:ext cx="47625" cy="603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53" name="Oval 35"/>
          <p:cNvSpPr>
            <a:spLocks noChangeAspect="1" noChangeArrowheads="1"/>
          </p:cNvSpPr>
          <p:nvPr/>
        </p:nvSpPr>
        <p:spPr bwMode="auto">
          <a:xfrm rot="5895381">
            <a:off x="4343400" y="2700238"/>
            <a:ext cx="47625" cy="539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54" name="Oval 36"/>
          <p:cNvSpPr>
            <a:spLocks noChangeAspect="1" noChangeArrowheads="1"/>
          </p:cNvSpPr>
          <p:nvPr/>
        </p:nvSpPr>
        <p:spPr bwMode="auto">
          <a:xfrm rot="5895381">
            <a:off x="5304632" y="4450457"/>
            <a:ext cx="58737" cy="6032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55" name="Oval 37"/>
          <p:cNvSpPr>
            <a:spLocks noChangeAspect="1" noChangeArrowheads="1"/>
          </p:cNvSpPr>
          <p:nvPr/>
        </p:nvSpPr>
        <p:spPr bwMode="auto">
          <a:xfrm rot="5895381">
            <a:off x="4370388" y="4386163"/>
            <a:ext cx="47625" cy="5397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56" name="Oval 38"/>
          <p:cNvSpPr>
            <a:spLocks noChangeAspect="1" noChangeArrowheads="1"/>
          </p:cNvSpPr>
          <p:nvPr/>
        </p:nvSpPr>
        <p:spPr bwMode="auto">
          <a:xfrm rot="5895381">
            <a:off x="5619750" y="3671788"/>
            <a:ext cx="47625" cy="5397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57" name="Oval 39"/>
          <p:cNvSpPr>
            <a:spLocks noChangeAspect="1" noChangeArrowheads="1"/>
          </p:cNvSpPr>
          <p:nvPr/>
        </p:nvSpPr>
        <p:spPr bwMode="auto">
          <a:xfrm rot="5895381">
            <a:off x="3087688" y="2652613"/>
            <a:ext cx="47625" cy="603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58" name="Oval 40"/>
          <p:cNvSpPr>
            <a:spLocks noChangeAspect="1" noChangeArrowheads="1"/>
          </p:cNvSpPr>
          <p:nvPr/>
        </p:nvSpPr>
        <p:spPr bwMode="auto">
          <a:xfrm rot="5895381">
            <a:off x="5260975" y="3579713"/>
            <a:ext cx="47625" cy="5397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59" name="Oval 41"/>
          <p:cNvSpPr>
            <a:spLocks noChangeAspect="1" noChangeArrowheads="1"/>
          </p:cNvSpPr>
          <p:nvPr/>
        </p:nvSpPr>
        <p:spPr bwMode="auto">
          <a:xfrm rot="5895381">
            <a:off x="5117307" y="5025132"/>
            <a:ext cx="58737" cy="5397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60" name="Oval 42"/>
          <p:cNvSpPr>
            <a:spLocks noChangeAspect="1" noChangeArrowheads="1"/>
          </p:cNvSpPr>
          <p:nvPr/>
        </p:nvSpPr>
        <p:spPr bwMode="auto">
          <a:xfrm rot="4777107">
            <a:off x="3498057" y="3840857"/>
            <a:ext cx="58737" cy="603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61" name="Oval 43"/>
          <p:cNvSpPr>
            <a:spLocks noChangeAspect="1" noChangeArrowheads="1"/>
          </p:cNvSpPr>
          <p:nvPr/>
        </p:nvSpPr>
        <p:spPr bwMode="auto">
          <a:xfrm rot="4777107">
            <a:off x="4651375" y="5560913"/>
            <a:ext cx="47625" cy="5397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62" name="Oval 44"/>
          <p:cNvSpPr>
            <a:spLocks noChangeAspect="1" noChangeArrowheads="1"/>
          </p:cNvSpPr>
          <p:nvPr/>
        </p:nvSpPr>
        <p:spPr bwMode="auto">
          <a:xfrm rot="4777107">
            <a:off x="4346575" y="5179913"/>
            <a:ext cx="47625" cy="5397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63" name="Oval 45"/>
          <p:cNvSpPr>
            <a:spLocks noChangeAspect="1" noChangeArrowheads="1"/>
          </p:cNvSpPr>
          <p:nvPr/>
        </p:nvSpPr>
        <p:spPr bwMode="auto">
          <a:xfrm rot="4777107">
            <a:off x="2817019" y="4042469"/>
            <a:ext cx="58738" cy="539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64" name="Oval 46"/>
          <p:cNvSpPr>
            <a:spLocks noChangeAspect="1" noChangeArrowheads="1"/>
          </p:cNvSpPr>
          <p:nvPr/>
        </p:nvSpPr>
        <p:spPr bwMode="auto">
          <a:xfrm rot="4777107">
            <a:off x="3713163" y="3082825"/>
            <a:ext cx="50800" cy="539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65" name="Oval 47"/>
          <p:cNvSpPr>
            <a:spLocks noChangeAspect="1" noChangeArrowheads="1"/>
          </p:cNvSpPr>
          <p:nvPr/>
        </p:nvSpPr>
        <p:spPr bwMode="auto">
          <a:xfrm rot="4777107">
            <a:off x="4356101" y="4670325"/>
            <a:ext cx="50800" cy="6032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66" name="Oval 48"/>
          <p:cNvSpPr>
            <a:spLocks noChangeAspect="1" noChangeArrowheads="1"/>
          </p:cNvSpPr>
          <p:nvPr/>
        </p:nvSpPr>
        <p:spPr bwMode="auto">
          <a:xfrm rot="4777107">
            <a:off x="2707469" y="3388419"/>
            <a:ext cx="58738" cy="603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67" name="Oval 49"/>
          <p:cNvSpPr>
            <a:spLocks noChangeAspect="1" noChangeArrowheads="1"/>
          </p:cNvSpPr>
          <p:nvPr/>
        </p:nvSpPr>
        <p:spPr bwMode="auto">
          <a:xfrm rot="4777107">
            <a:off x="3937794" y="5355332"/>
            <a:ext cx="55563" cy="6032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68" name="Oval 50"/>
          <p:cNvSpPr>
            <a:spLocks noChangeAspect="1" noChangeArrowheads="1"/>
          </p:cNvSpPr>
          <p:nvPr/>
        </p:nvSpPr>
        <p:spPr bwMode="auto">
          <a:xfrm rot="4777107">
            <a:off x="5303838" y="5062438"/>
            <a:ext cx="50800" cy="6032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237620" name="Line 52"/>
          <p:cNvSpPr>
            <a:spLocks noChangeShapeType="1"/>
          </p:cNvSpPr>
          <p:nvPr/>
        </p:nvSpPr>
        <p:spPr bwMode="auto">
          <a:xfrm flipV="1">
            <a:off x="2878227" y="2534588"/>
            <a:ext cx="2287498" cy="3342683"/>
          </a:xfrm>
          <a:prstGeom prst="line">
            <a:avLst/>
          </a:prstGeom>
          <a:noFill/>
          <a:ln w="38100">
            <a:solidFill>
              <a:srgbClr val="FFC000"/>
            </a:solidFill>
            <a:round/>
            <a:headEnd/>
            <a:tailEnd/>
          </a:ln>
          <a:effectLst>
            <a:glow rad="177800">
              <a:srgbClr val="FFFF00">
                <a:alpha val="52000"/>
              </a:srgbClr>
            </a:glow>
            <a:softEdge rad="0"/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5171" name="Text Box 53"/>
          <p:cNvSpPr txBox="1">
            <a:spLocks noChangeArrowheads="1"/>
          </p:cNvSpPr>
          <p:nvPr/>
        </p:nvSpPr>
        <p:spPr bwMode="auto">
          <a:xfrm>
            <a:off x="6248400" y="3200400"/>
            <a:ext cx="2438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  <a:buClr>
                <a:schemeClr val="tx1"/>
              </a:buClr>
            </a:pPr>
            <a:endParaRPr lang="zh-CN" altLang="zh-CN" sz="2000">
              <a:latin typeface="Tahoma" pitchFamily="34" charset="0"/>
            </a:endParaRPr>
          </a:p>
        </p:txBody>
      </p:sp>
      <p:sp>
        <p:nvSpPr>
          <p:cNvPr id="5172" name="Text Box 54"/>
          <p:cNvSpPr txBox="1">
            <a:spLocks noChangeArrowheads="1"/>
          </p:cNvSpPr>
          <p:nvPr/>
        </p:nvSpPr>
        <p:spPr bwMode="auto">
          <a:xfrm>
            <a:off x="358774" y="1579439"/>
            <a:ext cx="8101657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eaLnBrk="1" hangingPunct="1">
              <a:spcBef>
                <a:spcPct val="50000"/>
              </a:spcBef>
              <a:buClr>
                <a:schemeClr val="tx1"/>
              </a:buClr>
              <a:defRPr sz="2200">
                <a:latin typeface="+mn-lt"/>
                <a:ea typeface="宋体" pitchFamily="2" charset="-122"/>
              </a:defRPr>
            </a:lvl1pPr>
            <a:lvl2pPr marL="742950" indent="-285750" eaLnBrk="0" hangingPunct="0">
              <a:defRPr>
                <a:ea typeface="宋体" pitchFamily="2" charset="-122"/>
              </a:defRPr>
            </a:lvl2pPr>
            <a:lvl3pPr marL="1143000" indent="-228600" eaLnBrk="0" hangingPunct="0">
              <a:defRPr>
                <a:ea typeface="宋体" pitchFamily="2" charset="-122"/>
              </a:defRPr>
            </a:lvl3pPr>
            <a:lvl4pPr marL="1600200" indent="-228600" eaLnBrk="0" hangingPunct="0">
              <a:defRPr>
                <a:ea typeface="宋体" pitchFamily="2" charset="-122"/>
              </a:defRPr>
            </a:lvl4pPr>
            <a:lvl5pPr marL="2057400" indent="-228600" eaLnBrk="0" hangingPunct="0">
              <a:defRPr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ea typeface="宋体" pitchFamily="2" charset="-122"/>
              </a:defRPr>
            </a:lvl9pPr>
          </a:lstStyle>
          <a:p>
            <a:r>
              <a:rPr lang="en-US" altLang="zh-CN" dirty="0"/>
              <a:t>Margin of a linear </a:t>
            </a:r>
            <a:r>
              <a:rPr lang="en-US" altLang="zh-CN"/>
              <a:t>classifier:  the </a:t>
            </a:r>
            <a:r>
              <a:rPr lang="en-US" altLang="zh-CN" dirty="0"/>
              <a:t>width by which the boundary could be increased before hitting a </a:t>
            </a:r>
            <a:r>
              <a:rPr lang="en-US" altLang="zh-CN" dirty="0" err="1"/>
              <a:t>datapoint</a:t>
            </a:r>
            <a:endParaRPr lang="en-US" altLang="zh-CN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Classifier</a:t>
            </a:r>
            <a:r>
              <a:rPr lang="de-DE" dirty="0"/>
              <a:t> </a:t>
            </a:r>
            <a:r>
              <a:rPr lang="de-DE" dirty="0" err="1"/>
              <a:t>margin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5000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816F6889-74BB-2143-AE3E-4AC4A59F1885}"/>
              </a:ext>
            </a:extLst>
          </p:cNvPr>
          <p:cNvSpPr/>
          <p:nvPr/>
        </p:nvSpPr>
        <p:spPr>
          <a:xfrm>
            <a:off x="2586947" y="2516088"/>
            <a:ext cx="3657600" cy="3496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3" name="Line 15"/>
          <p:cNvSpPr>
            <a:spLocks noChangeShapeType="1"/>
          </p:cNvSpPr>
          <p:nvPr/>
        </p:nvSpPr>
        <p:spPr bwMode="auto">
          <a:xfrm>
            <a:off x="2590800" y="2516088"/>
            <a:ext cx="0" cy="3505200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134" name="Line 16"/>
          <p:cNvSpPr>
            <a:spLocks noChangeShapeType="1"/>
          </p:cNvSpPr>
          <p:nvPr/>
        </p:nvSpPr>
        <p:spPr bwMode="auto">
          <a:xfrm flipV="1">
            <a:off x="2586947" y="6012144"/>
            <a:ext cx="3657600" cy="0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135" name="Oval 17"/>
          <p:cNvSpPr>
            <a:spLocks noChangeAspect="1" noChangeArrowheads="1"/>
          </p:cNvSpPr>
          <p:nvPr/>
        </p:nvSpPr>
        <p:spPr bwMode="auto">
          <a:xfrm>
            <a:off x="3717925" y="5338663"/>
            <a:ext cx="60325" cy="4762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36" name="Oval 18"/>
          <p:cNvSpPr>
            <a:spLocks noChangeAspect="1" noChangeArrowheads="1"/>
          </p:cNvSpPr>
          <p:nvPr/>
        </p:nvSpPr>
        <p:spPr bwMode="auto">
          <a:xfrm>
            <a:off x="2711475" y="4209951"/>
            <a:ext cx="60325" cy="476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37" name="Oval 19"/>
          <p:cNvSpPr>
            <a:spLocks noChangeAspect="1" noChangeArrowheads="1"/>
          </p:cNvSpPr>
          <p:nvPr/>
        </p:nvSpPr>
        <p:spPr bwMode="auto">
          <a:xfrm>
            <a:off x="4340225" y="3120926"/>
            <a:ext cx="60325" cy="476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38" name="Oval 20"/>
          <p:cNvSpPr>
            <a:spLocks noChangeAspect="1" noChangeArrowheads="1"/>
          </p:cNvSpPr>
          <p:nvPr/>
        </p:nvSpPr>
        <p:spPr bwMode="auto">
          <a:xfrm>
            <a:off x="4403725" y="3941663"/>
            <a:ext cx="60325" cy="4762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39" name="Oval 21"/>
          <p:cNvSpPr>
            <a:spLocks noChangeAspect="1" noChangeArrowheads="1"/>
          </p:cNvSpPr>
          <p:nvPr/>
        </p:nvSpPr>
        <p:spPr bwMode="auto">
          <a:xfrm>
            <a:off x="3409950" y="2970113"/>
            <a:ext cx="60325" cy="50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40" name="Oval 22"/>
          <p:cNvSpPr>
            <a:spLocks noChangeAspect="1" noChangeArrowheads="1"/>
          </p:cNvSpPr>
          <p:nvPr/>
        </p:nvSpPr>
        <p:spPr bwMode="auto">
          <a:xfrm>
            <a:off x="3886200" y="4040088"/>
            <a:ext cx="53975" cy="476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41" name="Oval 23"/>
          <p:cNvSpPr>
            <a:spLocks noChangeAspect="1" noChangeArrowheads="1"/>
          </p:cNvSpPr>
          <p:nvPr/>
        </p:nvSpPr>
        <p:spPr bwMode="auto">
          <a:xfrm>
            <a:off x="3048000" y="3430488"/>
            <a:ext cx="60325" cy="58738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42" name="Oval 24"/>
          <p:cNvSpPr>
            <a:spLocks noChangeAspect="1" noChangeArrowheads="1"/>
          </p:cNvSpPr>
          <p:nvPr/>
        </p:nvSpPr>
        <p:spPr bwMode="auto">
          <a:xfrm>
            <a:off x="5105400" y="4421088"/>
            <a:ext cx="60325" cy="50800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43" name="Oval 25"/>
          <p:cNvSpPr>
            <a:spLocks noChangeAspect="1" noChangeArrowheads="1"/>
          </p:cNvSpPr>
          <p:nvPr/>
        </p:nvSpPr>
        <p:spPr bwMode="auto">
          <a:xfrm rot="-1118274">
            <a:off x="3935766" y="4732521"/>
            <a:ext cx="53975" cy="4762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44" name="Oval 26"/>
          <p:cNvSpPr>
            <a:spLocks noChangeAspect="1" noChangeArrowheads="1"/>
          </p:cNvSpPr>
          <p:nvPr/>
        </p:nvSpPr>
        <p:spPr bwMode="auto">
          <a:xfrm rot="-1118274">
            <a:off x="6003925" y="3535263"/>
            <a:ext cx="60325" cy="50800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45" name="Oval 27"/>
          <p:cNvSpPr>
            <a:spLocks noChangeAspect="1" noChangeArrowheads="1"/>
          </p:cNvSpPr>
          <p:nvPr/>
        </p:nvSpPr>
        <p:spPr bwMode="auto">
          <a:xfrm rot="-1118274">
            <a:off x="5295900" y="4851301"/>
            <a:ext cx="60325" cy="50800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46" name="Oval 28"/>
          <p:cNvSpPr>
            <a:spLocks noChangeAspect="1" noChangeArrowheads="1"/>
          </p:cNvSpPr>
          <p:nvPr/>
        </p:nvSpPr>
        <p:spPr bwMode="auto">
          <a:xfrm rot="-1118274">
            <a:off x="3124200" y="2973288"/>
            <a:ext cx="60325" cy="50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47" name="Oval 29"/>
          <p:cNvSpPr>
            <a:spLocks noChangeAspect="1" noChangeArrowheads="1"/>
          </p:cNvSpPr>
          <p:nvPr/>
        </p:nvSpPr>
        <p:spPr bwMode="auto">
          <a:xfrm rot="-1118274">
            <a:off x="4711700" y="3890863"/>
            <a:ext cx="60325" cy="50800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48" name="Oval 30"/>
          <p:cNvSpPr>
            <a:spLocks noChangeAspect="1" noChangeArrowheads="1"/>
          </p:cNvSpPr>
          <p:nvPr/>
        </p:nvSpPr>
        <p:spPr bwMode="auto">
          <a:xfrm rot="-1118274">
            <a:off x="5867400" y="4802088"/>
            <a:ext cx="60325" cy="4762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49" name="Oval 31"/>
          <p:cNvSpPr>
            <a:spLocks noChangeAspect="1" noChangeArrowheads="1"/>
          </p:cNvSpPr>
          <p:nvPr/>
        </p:nvSpPr>
        <p:spPr bwMode="auto">
          <a:xfrm rot="-1118274">
            <a:off x="3114675" y="3946426"/>
            <a:ext cx="60325" cy="476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50" name="Oval 32"/>
          <p:cNvSpPr>
            <a:spLocks noChangeAspect="1" noChangeArrowheads="1"/>
          </p:cNvSpPr>
          <p:nvPr/>
        </p:nvSpPr>
        <p:spPr bwMode="auto">
          <a:xfrm rot="5895381">
            <a:off x="3867150" y="3363813"/>
            <a:ext cx="47625" cy="539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51" name="Oval 33"/>
          <p:cNvSpPr>
            <a:spLocks noChangeAspect="1" noChangeArrowheads="1"/>
          </p:cNvSpPr>
          <p:nvPr/>
        </p:nvSpPr>
        <p:spPr bwMode="auto">
          <a:xfrm rot="5895381">
            <a:off x="4136231" y="5549007"/>
            <a:ext cx="55563" cy="6032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52" name="Oval 34"/>
          <p:cNvSpPr>
            <a:spLocks noChangeAspect="1" noChangeArrowheads="1"/>
          </p:cNvSpPr>
          <p:nvPr/>
        </p:nvSpPr>
        <p:spPr bwMode="auto">
          <a:xfrm rot="5895381">
            <a:off x="3114675" y="4405213"/>
            <a:ext cx="47625" cy="603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53" name="Oval 35"/>
          <p:cNvSpPr>
            <a:spLocks noChangeAspect="1" noChangeArrowheads="1"/>
          </p:cNvSpPr>
          <p:nvPr/>
        </p:nvSpPr>
        <p:spPr bwMode="auto">
          <a:xfrm rot="5895381">
            <a:off x="4343400" y="2700238"/>
            <a:ext cx="47625" cy="539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54" name="Oval 36"/>
          <p:cNvSpPr>
            <a:spLocks noChangeAspect="1" noChangeArrowheads="1"/>
          </p:cNvSpPr>
          <p:nvPr/>
        </p:nvSpPr>
        <p:spPr bwMode="auto">
          <a:xfrm rot="5895381">
            <a:off x="5304632" y="4450457"/>
            <a:ext cx="58737" cy="6032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55" name="Oval 37"/>
          <p:cNvSpPr>
            <a:spLocks noChangeAspect="1" noChangeArrowheads="1"/>
          </p:cNvSpPr>
          <p:nvPr/>
        </p:nvSpPr>
        <p:spPr bwMode="auto">
          <a:xfrm rot="5895381">
            <a:off x="4370388" y="4386163"/>
            <a:ext cx="47625" cy="5397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56" name="Oval 38"/>
          <p:cNvSpPr>
            <a:spLocks noChangeAspect="1" noChangeArrowheads="1"/>
          </p:cNvSpPr>
          <p:nvPr/>
        </p:nvSpPr>
        <p:spPr bwMode="auto">
          <a:xfrm rot="5895381">
            <a:off x="5619750" y="3671788"/>
            <a:ext cx="47625" cy="5397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57" name="Oval 39"/>
          <p:cNvSpPr>
            <a:spLocks noChangeAspect="1" noChangeArrowheads="1"/>
          </p:cNvSpPr>
          <p:nvPr/>
        </p:nvSpPr>
        <p:spPr bwMode="auto">
          <a:xfrm rot="5895381">
            <a:off x="3087688" y="2652613"/>
            <a:ext cx="47625" cy="603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58" name="Oval 40"/>
          <p:cNvSpPr>
            <a:spLocks noChangeAspect="1" noChangeArrowheads="1"/>
          </p:cNvSpPr>
          <p:nvPr/>
        </p:nvSpPr>
        <p:spPr bwMode="auto">
          <a:xfrm rot="5895381">
            <a:off x="5260975" y="3579713"/>
            <a:ext cx="47625" cy="5397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59" name="Oval 41"/>
          <p:cNvSpPr>
            <a:spLocks noChangeAspect="1" noChangeArrowheads="1"/>
          </p:cNvSpPr>
          <p:nvPr/>
        </p:nvSpPr>
        <p:spPr bwMode="auto">
          <a:xfrm rot="5895381">
            <a:off x="5117307" y="5025132"/>
            <a:ext cx="58737" cy="5397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60" name="Oval 42"/>
          <p:cNvSpPr>
            <a:spLocks noChangeAspect="1" noChangeArrowheads="1"/>
          </p:cNvSpPr>
          <p:nvPr/>
        </p:nvSpPr>
        <p:spPr bwMode="auto">
          <a:xfrm rot="4777107">
            <a:off x="3498057" y="3840857"/>
            <a:ext cx="58737" cy="603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61" name="Oval 43"/>
          <p:cNvSpPr>
            <a:spLocks noChangeAspect="1" noChangeArrowheads="1"/>
          </p:cNvSpPr>
          <p:nvPr/>
        </p:nvSpPr>
        <p:spPr bwMode="auto">
          <a:xfrm rot="4777107">
            <a:off x="4651375" y="5560913"/>
            <a:ext cx="47625" cy="5397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62" name="Oval 44"/>
          <p:cNvSpPr>
            <a:spLocks noChangeAspect="1" noChangeArrowheads="1"/>
          </p:cNvSpPr>
          <p:nvPr/>
        </p:nvSpPr>
        <p:spPr bwMode="auto">
          <a:xfrm rot="4777107">
            <a:off x="4346575" y="5179913"/>
            <a:ext cx="47625" cy="5397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63" name="Oval 45"/>
          <p:cNvSpPr>
            <a:spLocks noChangeAspect="1" noChangeArrowheads="1"/>
          </p:cNvSpPr>
          <p:nvPr/>
        </p:nvSpPr>
        <p:spPr bwMode="auto">
          <a:xfrm rot="4777107">
            <a:off x="2817019" y="4042469"/>
            <a:ext cx="58738" cy="539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64" name="Oval 46"/>
          <p:cNvSpPr>
            <a:spLocks noChangeAspect="1" noChangeArrowheads="1"/>
          </p:cNvSpPr>
          <p:nvPr/>
        </p:nvSpPr>
        <p:spPr bwMode="auto">
          <a:xfrm rot="4777107">
            <a:off x="3713163" y="3082825"/>
            <a:ext cx="50800" cy="539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65" name="Oval 47"/>
          <p:cNvSpPr>
            <a:spLocks noChangeAspect="1" noChangeArrowheads="1"/>
          </p:cNvSpPr>
          <p:nvPr/>
        </p:nvSpPr>
        <p:spPr bwMode="auto">
          <a:xfrm rot="4777107">
            <a:off x="4356101" y="4670325"/>
            <a:ext cx="50800" cy="6032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66" name="Oval 48"/>
          <p:cNvSpPr>
            <a:spLocks noChangeAspect="1" noChangeArrowheads="1"/>
          </p:cNvSpPr>
          <p:nvPr/>
        </p:nvSpPr>
        <p:spPr bwMode="auto">
          <a:xfrm rot="4777107">
            <a:off x="2707469" y="3388419"/>
            <a:ext cx="58738" cy="603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67" name="Oval 49"/>
          <p:cNvSpPr>
            <a:spLocks noChangeAspect="1" noChangeArrowheads="1"/>
          </p:cNvSpPr>
          <p:nvPr/>
        </p:nvSpPr>
        <p:spPr bwMode="auto">
          <a:xfrm rot="4777107">
            <a:off x="3937794" y="5355332"/>
            <a:ext cx="55563" cy="6032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5168" name="Oval 50"/>
          <p:cNvSpPr>
            <a:spLocks noChangeAspect="1" noChangeArrowheads="1"/>
          </p:cNvSpPr>
          <p:nvPr/>
        </p:nvSpPr>
        <p:spPr bwMode="auto">
          <a:xfrm rot="4777107">
            <a:off x="5303838" y="5062438"/>
            <a:ext cx="50800" cy="60325"/>
          </a:xfrm>
          <a:prstGeom prst="ellipse">
            <a:avLst/>
          </a:prstGeom>
          <a:solidFill>
            <a:srgbClr val="D86F15"/>
          </a:solidFill>
          <a:ln w="28575">
            <a:solidFill>
              <a:srgbClr val="D86F15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D86F15"/>
              </a:solidFill>
            </a:endParaRPr>
          </a:p>
        </p:txBody>
      </p:sp>
      <p:sp>
        <p:nvSpPr>
          <p:cNvPr id="237620" name="Line 52"/>
          <p:cNvSpPr>
            <a:spLocks noChangeShapeType="1"/>
          </p:cNvSpPr>
          <p:nvPr/>
        </p:nvSpPr>
        <p:spPr bwMode="auto">
          <a:xfrm flipV="1">
            <a:off x="3012435" y="2534591"/>
            <a:ext cx="1975574" cy="3468410"/>
          </a:xfrm>
          <a:prstGeom prst="line">
            <a:avLst/>
          </a:prstGeom>
          <a:noFill/>
          <a:ln w="38100">
            <a:solidFill>
              <a:srgbClr val="FFC000"/>
            </a:solidFill>
            <a:round/>
            <a:headEnd/>
            <a:tailEnd/>
          </a:ln>
          <a:effectLst>
            <a:glow rad="177800">
              <a:srgbClr val="FFFF00">
                <a:alpha val="52000"/>
              </a:srgbClr>
            </a:glow>
            <a:softEdge rad="0"/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5171" name="Text Box 53"/>
          <p:cNvSpPr txBox="1">
            <a:spLocks noChangeArrowheads="1"/>
          </p:cNvSpPr>
          <p:nvPr/>
        </p:nvSpPr>
        <p:spPr bwMode="auto">
          <a:xfrm>
            <a:off x="6248400" y="3200400"/>
            <a:ext cx="2438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  <a:buClr>
                <a:schemeClr val="tx1"/>
              </a:buClr>
            </a:pPr>
            <a:endParaRPr lang="zh-CN" altLang="zh-CN" sz="2000">
              <a:latin typeface="Tahoma" pitchFamily="34" charset="0"/>
            </a:endParaRPr>
          </a:p>
        </p:txBody>
      </p:sp>
      <p:sp>
        <p:nvSpPr>
          <p:cNvPr id="5172" name="Text Box 54"/>
          <p:cNvSpPr txBox="1">
            <a:spLocks noChangeArrowheads="1"/>
          </p:cNvSpPr>
          <p:nvPr/>
        </p:nvSpPr>
        <p:spPr bwMode="auto">
          <a:xfrm>
            <a:off x="358774" y="1579439"/>
            <a:ext cx="8101657" cy="5001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eaLnBrk="1" hangingPunct="1">
              <a:spcBef>
                <a:spcPct val="50000"/>
              </a:spcBef>
              <a:buClr>
                <a:schemeClr val="tx1"/>
              </a:buClr>
              <a:defRPr sz="2200">
                <a:latin typeface="+mn-lt"/>
                <a:ea typeface="宋体" pitchFamily="2" charset="-122"/>
              </a:defRPr>
            </a:lvl1pPr>
            <a:lvl2pPr marL="742950" indent="-285750" eaLnBrk="0" hangingPunct="0">
              <a:defRPr>
                <a:ea typeface="宋体" pitchFamily="2" charset="-122"/>
              </a:defRPr>
            </a:lvl2pPr>
            <a:lvl3pPr marL="1143000" indent="-228600" eaLnBrk="0" hangingPunct="0">
              <a:defRPr>
                <a:ea typeface="宋体" pitchFamily="2" charset="-122"/>
              </a:defRPr>
            </a:lvl3pPr>
            <a:lvl4pPr marL="1600200" indent="-228600" eaLnBrk="0" hangingPunct="0">
              <a:defRPr>
                <a:ea typeface="宋体" pitchFamily="2" charset="-122"/>
              </a:defRPr>
            </a:lvl4pPr>
            <a:lvl5pPr marL="2057400" indent="-228600" eaLnBrk="0" hangingPunct="0">
              <a:defRPr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ea typeface="宋体" pitchFamily="2" charset="-122"/>
              </a:defRPr>
            </a:lvl9pPr>
          </a:lstStyle>
          <a:p>
            <a:r>
              <a:rPr lang="en-US" altLang="zh-CN" dirty="0"/>
              <a:t>Goal: Find the linear classifier with the maximum margin.</a:t>
            </a:r>
          </a:p>
          <a:p>
            <a:r>
              <a:rPr lang="en-US" altLang="zh-CN" dirty="0"/>
              <a:t>Support vectors: </a:t>
            </a:r>
            <a:r>
              <a:rPr lang="en-US" altLang="zh-CN" dirty="0" err="1"/>
              <a:t>datapoints</a:t>
            </a:r>
            <a:r>
              <a:rPr lang="en-US" altLang="zh-CN" dirty="0"/>
              <a:t> which are touched by the margin.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sz="2000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r>
              <a:rPr lang="en-US" altLang="zh-CN" dirty="0">
                <a:sym typeface="Wingdings" pitchFamily="2" charset="2"/>
              </a:rPr>
              <a:t> simplest form of support vector machines (SVM).</a:t>
            </a:r>
            <a:endParaRPr lang="en-US" altLang="zh-CN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Support </a:t>
            </a:r>
            <a:r>
              <a:rPr lang="de-DE" dirty="0" err="1"/>
              <a:t>vectors</a:t>
            </a:r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970E38B-1F3C-8540-978C-75D17B3D9E3B}"/>
              </a:ext>
            </a:extLst>
          </p:cNvPr>
          <p:cNvSpPr/>
          <p:nvPr/>
        </p:nvSpPr>
        <p:spPr>
          <a:xfrm>
            <a:off x="3794110" y="3949971"/>
            <a:ext cx="234033" cy="229563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65164C9-4E74-D140-8B82-CCE5AE8447A3}"/>
              </a:ext>
            </a:extLst>
          </p:cNvPr>
          <p:cNvSpPr/>
          <p:nvPr/>
        </p:nvSpPr>
        <p:spPr>
          <a:xfrm>
            <a:off x="4355976" y="3861048"/>
            <a:ext cx="191098" cy="196626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267104E-DD8A-6B46-811C-4053DB4100D7}"/>
              </a:ext>
            </a:extLst>
          </p:cNvPr>
          <p:cNvSpPr/>
          <p:nvPr/>
        </p:nvSpPr>
        <p:spPr>
          <a:xfrm>
            <a:off x="3851920" y="4653136"/>
            <a:ext cx="191098" cy="196626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9545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DAD670-921E-F146-805E-0049594F4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Box 53">
                <a:extLst>
                  <a:ext uri="{FF2B5EF4-FFF2-40B4-BE49-F238E27FC236}">
                    <a16:creationId xmlns:a16="http://schemas.microsoft.com/office/drawing/2014/main" id="{CBDD2E8D-A426-F140-9FEB-132378F544B0}"/>
                  </a:ext>
                </a:extLst>
              </p:cNvPr>
              <p:cNvSpPr txBox="1">
                <a:spLocks noGrp="1" noChangeArrowheads="1"/>
              </p:cNvSpPr>
              <p:nvPr>
                <p:ph idx="1"/>
              </p:nvPr>
            </p:nvSpPr>
            <p:spPr bwMode="auto">
              <a:xfrm>
                <a:off x="250825" y="1592263"/>
                <a:ext cx="9001695" cy="63686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>
                    <a:schemeClr val="tx1"/>
                  </a:buClr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0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altLang="zh-CN" sz="20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de-DE" altLang="zh-CN" sz="2000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∙ </m:t>
                    </m:r>
                    <m:acc>
                      <m:accPr>
                        <m:chr m:val="⃗"/>
                        <m:ctrlPr>
                          <a:rPr lang="de-DE" altLang="zh-CN" sz="20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altLang="zh-CN" sz="20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de-DE" altLang="zh-CN" sz="2000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de-DE" altLang="zh-CN" sz="2000" b="1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  <m:r>
                      <a:rPr lang="de-DE" altLang="zh-CN" sz="2000" b="1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altLang="zh-CN" sz="2000" b="1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de-DE" altLang="zh-CN" sz="2000" b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latin typeface="+mn-lt"/>
                    <a:ea typeface="Cambria Math" panose="02040503050406030204" pitchFamily="18" charset="0"/>
                  </a:rPr>
                  <a:t>defines a hyperplane, </a:t>
                </a:r>
                <a:r>
                  <a:rPr lang="en-US" altLang="zh-CN" sz="20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 </a:t>
                </a:r>
                <a:r>
                  <a:rPr lang="en-US" altLang="zh-CN" sz="2000" dirty="0">
                    <a:latin typeface="+mn-lt"/>
                    <a:ea typeface="Cambria Math" panose="02040503050406030204" pitchFamily="18" charset="0"/>
                  </a:rPr>
                  <a:t>is the normal vector of the hyperplane</a:t>
                </a:r>
              </a:p>
              <a:p>
                <a:pPr eaLnBrk="1" hangingPunct="1">
                  <a:spcBef>
                    <a:spcPct val="50000"/>
                  </a:spcBef>
                  <a:buClr>
                    <a:schemeClr val="tx1"/>
                  </a:buClr>
                </a:pPr>
                <a:r>
                  <a:rPr lang="en-US" altLang="zh-CN" sz="2000" dirty="0">
                    <a:solidFill>
                      <a:srgbClr val="92D050"/>
                    </a:solidFill>
                    <a:latin typeface="+mn-lt"/>
                    <a:ea typeface="Cambria Math" panose="02040503050406030204" pitchFamily="18" charset="0"/>
                  </a:rPr>
                  <a:t>left boundary</a:t>
                </a:r>
                <a:r>
                  <a:rPr lang="en-US" altLang="zh-CN" sz="2000" dirty="0">
                    <a:latin typeface="+mn-lt"/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0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altLang="zh-CN" sz="20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de-DE" altLang="zh-CN" sz="2000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∙ </m:t>
                    </m:r>
                    <m:acc>
                      <m:accPr>
                        <m:chr m:val="⃗"/>
                        <m:ctrlPr>
                          <a:rPr lang="de-DE" altLang="zh-CN" sz="20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altLang="zh-CN" sz="20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de-DE" altLang="zh-CN" sz="2000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de-DE" altLang="zh-CN" sz="2000" b="1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  <m:r>
                      <a:rPr lang="de-DE" altLang="zh-CN" sz="2000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altLang="zh-CN" sz="2000" b="1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de-DE" altLang="zh-CN" sz="2000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000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eaLnBrk="1" hangingPunct="1">
                  <a:spcBef>
                    <a:spcPct val="50000"/>
                  </a:spcBef>
                  <a:buClr>
                    <a:schemeClr val="tx1"/>
                  </a:buClr>
                </a:pPr>
                <a:r>
                  <a:rPr lang="en-US" altLang="zh-CN" sz="2000" dirty="0">
                    <a:solidFill>
                      <a:srgbClr val="7030A0"/>
                    </a:solidFill>
                    <a:latin typeface="+mn-lt"/>
                    <a:ea typeface="Cambria Math" panose="02040503050406030204" pitchFamily="18" charset="0"/>
                  </a:rPr>
                  <a:t>right boundary</a:t>
                </a:r>
                <a:r>
                  <a:rPr lang="en-US" altLang="zh-CN" sz="2000" dirty="0">
                    <a:latin typeface="+mn-lt"/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0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altLang="zh-CN" sz="20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de-DE" altLang="zh-CN" sz="2000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∙ </m:t>
                    </m:r>
                    <m:acc>
                      <m:accPr>
                        <m:chr m:val="⃗"/>
                        <m:ctrlPr>
                          <a:rPr lang="de-DE" altLang="zh-CN" sz="20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altLang="zh-CN" sz="20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de-DE" altLang="zh-CN" sz="2000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de-DE" altLang="zh-CN" sz="2000" b="1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  <m:r>
                      <a:rPr lang="de-DE" altLang="zh-CN" sz="2000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de-DE" altLang="zh-CN" sz="2000" b="1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de-DE" altLang="zh-CN" sz="2000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 eaLnBrk="1" hangingPunct="1">
                  <a:spcBef>
                    <a:spcPct val="50000"/>
                  </a:spcBef>
                  <a:buFont typeface="+mj-lt"/>
                  <a:buAutoNum type="arabicPeriod"/>
                </a:pPr>
                <a:r>
                  <a:rPr lang="en-US" altLang="zh-CN" sz="2000" dirty="0">
                    <a:latin typeface="+mn-lt"/>
                    <a:ea typeface="Cambria Math" panose="02040503050406030204" pitchFamily="18" charset="0"/>
                  </a:rPr>
                  <a:t>maximize the margin</a:t>
                </a:r>
                <a:br>
                  <a:rPr lang="en-US" altLang="zh-CN" sz="2000" dirty="0">
                    <a:latin typeface="+mn-lt"/>
                    <a:ea typeface="Cambria Math" panose="02040503050406030204" pitchFamily="18" charset="0"/>
                  </a:rPr>
                </a:br>
                <a:r>
                  <a:rPr lang="en-US" altLang="zh-CN" sz="2000" dirty="0">
                    <a:latin typeface="+mn-lt"/>
                    <a:ea typeface="Cambria Math" panose="02040503050406030204" pitchFamily="18" charset="0"/>
                    <a:sym typeface="Wingdings" pitchFamily="2" charset="2"/>
                  </a:rPr>
                  <a:t>= the </a:t>
                </a:r>
                <a:r>
                  <a:rPr lang="en-US" altLang="zh-CN" sz="2000" dirty="0">
                    <a:latin typeface="+mn-lt"/>
                    <a:ea typeface="Cambria Math" panose="02040503050406030204" pitchFamily="18" charset="0"/>
                  </a:rPr>
                  <a:t>distance between left and right boundary</a:t>
                </a:r>
                <a:br>
                  <a:rPr lang="en-US" altLang="zh-CN" sz="2000" dirty="0">
                    <a:latin typeface="+mn-lt"/>
                    <a:ea typeface="Cambria Math" panose="02040503050406030204" pitchFamily="18" charset="0"/>
                  </a:rPr>
                </a:br>
                <a:r>
                  <a:rPr lang="en-US" altLang="zh-CN" sz="2000" dirty="0">
                    <a:latin typeface="+mn-lt"/>
                    <a:ea typeface="Cambria Math" panose="02040503050406030204" pitchFamily="18" charset="0"/>
                  </a:rPr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1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altLang="zh-CN" sz="2000" b="1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b="1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000" b="1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altLang="zh-CN" sz="2000" b="1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den>
                    </m:f>
                    <m:r>
                      <a:rPr lang="en-US" altLang="zh-CN" sz="20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de-DE" altLang="zh-CN" sz="2000" dirty="0">
                    <a:ea typeface="Cambria Math" panose="02040503050406030204" pitchFamily="18" charset="0"/>
                    <a:sym typeface="Wingdings" pitchFamily="2" charset="2"/>
                  </a:rPr>
                </a:br>
                <a:r>
                  <a:rPr lang="en-US" altLang="zh-CN" sz="2000" dirty="0">
                    <a:solidFill>
                      <a:schemeClr val="accent6"/>
                    </a:solidFill>
                    <a:ea typeface="Cambria Math" panose="02040503050406030204" pitchFamily="18" charset="0"/>
                    <a:sym typeface="Wingdings" pitchFamily="2" charset="2"/>
                  </a:rPr>
                  <a:t></a:t>
                </a:r>
                <a:r>
                  <a:rPr lang="en-US" altLang="zh-CN" sz="2000" dirty="0">
                    <a:latin typeface="+mn-lt"/>
                    <a:ea typeface="Cambria Math" panose="02040503050406030204" pitchFamily="18" charset="0"/>
                    <a:sym typeface="Wingdings" pitchFamily="2" charset="2"/>
                  </a:rPr>
                  <a:t>minimize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0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altLang="zh-CN" sz="20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de-DE" altLang="zh-CN" sz="2000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de-DE" altLang="zh-CN" sz="2000" b="1" dirty="0">
                  <a:solidFill>
                    <a:schemeClr val="accent6"/>
                  </a:solidFill>
                  <a:latin typeface="+mn-lt"/>
                  <a:ea typeface="Cambria Math" panose="02040503050406030204" pitchFamily="18" charset="0"/>
                </a:endParaRPr>
              </a:p>
              <a:p>
                <a:pPr marL="457200" indent="-457200" eaLnBrk="1" hangingPunct="1">
                  <a:spcBef>
                    <a:spcPct val="50000"/>
                  </a:spcBef>
                  <a:buFont typeface="+mj-lt"/>
                  <a:buAutoNum type="arabicPeriod"/>
                </a:pPr>
                <a:r>
                  <a:rPr lang="en-US" altLang="zh-CN" sz="2000" dirty="0">
                    <a:latin typeface="+mn-lt"/>
                    <a:ea typeface="Cambria Math" panose="02040503050406030204" pitchFamily="18" charset="0"/>
                  </a:rPr>
                  <a:t>determine the best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0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altLang="zh-CN" sz="20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US" altLang="zh-CN" sz="2000" dirty="0">
                    <a:latin typeface="+mn-lt"/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de-DE" altLang="zh-CN" sz="2000" b="1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altLang="zh-CN" sz="2000" dirty="0">
                    <a:latin typeface="+mn-lt"/>
                    <a:ea typeface="Cambria Math" panose="02040503050406030204" pitchFamily="18" charset="0"/>
                  </a:rPr>
                  <a:t> , such that </a:t>
                </a:r>
                <a:br>
                  <a:rPr lang="en-US" altLang="zh-CN" sz="2000" dirty="0">
                    <a:latin typeface="+mn-lt"/>
                    <a:ea typeface="Cambria Math" panose="02040503050406030204" pitchFamily="18" charset="0"/>
                  </a:rPr>
                </a:br>
                <a:r>
                  <a:rPr lang="en-US" altLang="zh-CN" sz="2000" dirty="0">
                    <a:latin typeface="+mn-lt"/>
                    <a:ea typeface="Cambria Math" panose="02040503050406030204" pitchFamily="18" charset="0"/>
                  </a:rPr>
                  <a:t>for all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altLang="zh-CN" sz="20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de-DE" altLang="zh-CN" sz="2000" b="1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altLang="zh-CN" sz="2000" b="1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de-DE" altLang="zh-CN" sz="20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+mn-lt"/>
                    <a:ea typeface="Cambria Math" panose="02040503050406030204" pitchFamily="18" charset="0"/>
                  </a:rPr>
                  <a:t> it holds that  </a:t>
                </a:r>
              </a:p>
              <a:p>
                <a:pPr lvl="1" eaLnBrk="1" hangingPunct="1">
                  <a:spcBef>
                    <a:spcPct val="50000"/>
                  </a:spcBef>
                  <a:buClr>
                    <a:schemeClr val="tx1"/>
                  </a:buClr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lang="de-DE" altLang="zh-CN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𝒘</m:t>
                        </m:r>
                      </m:e>
                    </m:acc>
                    <m:r>
                      <a:rPr lang="de-DE" altLang="zh-CN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  <m:sSub>
                      <m:sSubPr>
                        <m:ctrlPr>
                          <a:rPr lang="de-DE" altLang="zh-CN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altLang="zh-CN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∙ </m:t>
                        </m:r>
                        <m:acc>
                          <m:accPr>
                            <m:chr m:val="⃗"/>
                            <m:ctrlPr>
                              <a:rPr lang="de-DE" altLang="zh-CN" b="1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lang="de-DE" altLang="zh-CN" b="1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de-DE" altLang="zh-CN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𝒊</m:t>
                        </m:r>
                      </m:sub>
                    </m:sSub>
                    <m:r>
                      <a:rPr lang="de-DE" altLang="zh-CN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−</m:t>
                    </m:r>
                    <m:r>
                      <a:rPr lang="de-DE" altLang="zh-CN" b="1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𝒃</m:t>
                    </m:r>
                    <m:r>
                      <a:rPr lang="de-DE" altLang="zh-CN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≥</m:t>
                    </m:r>
                    <m:r>
                      <a:rPr lang="de-DE" altLang="zh-CN" b="1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𝟏</m:t>
                    </m:r>
                    <m:r>
                      <a:rPr lang="de-DE" altLang="zh-CN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, </m:t>
                    </m:r>
                    <m:r>
                      <a:rPr lang="de-DE" altLang="zh-CN" b="1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𝒊𝒇</m:t>
                    </m:r>
                    <m:r>
                      <a:rPr lang="de-DE" altLang="zh-CN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  <m:sSub>
                      <m:sSubPr>
                        <m:ctrlPr>
                          <a:rPr lang="de-DE" altLang="zh-CN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altLang="zh-CN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𝒚</m:t>
                        </m:r>
                      </m:e>
                      <m:sub>
                        <m:r>
                          <a:rPr lang="de-DE" altLang="zh-CN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𝒊</m:t>
                        </m:r>
                      </m:sub>
                    </m:sSub>
                    <m:r>
                      <a:rPr lang="de-DE" altLang="zh-CN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lang="de-DE" altLang="zh-CN" b="1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𝒄𝒍𝒂𝒔𝒔</m:t>
                    </m:r>
                    <m:r>
                      <a:rPr lang="de-DE" altLang="zh-CN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lang="de-DE" altLang="zh-CN" b="1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𝟏</m:t>
                    </m:r>
                  </m:oMath>
                </a14:m>
                <a:endParaRPr lang="en-US" altLang="zh-CN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lvl="1" eaLnBrk="1" hangingPunct="1">
                  <a:spcBef>
                    <a:spcPct val="50000"/>
                  </a:spcBef>
                  <a:buClr>
                    <a:schemeClr val="tx1"/>
                  </a:buClr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8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altLang="zh-CN" sz="18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de-DE" altLang="zh-CN" sz="1800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altLang="zh-CN" sz="18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zh-CN" sz="1800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 </m:t>
                        </m:r>
                        <m:acc>
                          <m:accPr>
                            <m:chr m:val="⃗"/>
                            <m:ctrlPr>
                              <a:rPr lang="de-DE" altLang="zh-CN" sz="1800" b="1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altLang="zh-CN" sz="1800" b="1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de-DE" altLang="zh-CN" sz="18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de-DE" altLang="zh-CN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−</m:t>
                    </m:r>
                    <m:r>
                      <a:rPr lang="de-DE" altLang="zh-CN" b="1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𝒃</m:t>
                    </m:r>
                    <m:r>
                      <a:rPr lang="de-DE" altLang="zh-CN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≤</m:t>
                    </m:r>
                    <m:r>
                      <a:rPr lang="de-DE" altLang="zh-CN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−</m:t>
                    </m:r>
                    <m:r>
                      <a:rPr lang="de-DE" altLang="zh-CN" b="1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𝟏</m:t>
                    </m:r>
                    <m:r>
                      <a:rPr lang="de-DE" altLang="zh-CN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, </m:t>
                    </m:r>
                    <m:r>
                      <a:rPr lang="de-DE" altLang="zh-CN" b="1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𝒊𝒇</m:t>
                    </m:r>
                    <m:r>
                      <a:rPr lang="de-DE" altLang="zh-CN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  <m:sSub>
                      <m:sSubPr>
                        <m:ctrlPr>
                          <a:rPr lang="de-DE" altLang="zh-CN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altLang="zh-CN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𝒚</m:t>
                        </m:r>
                      </m:e>
                      <m:sub>
                        <m:r>
                          <a:rPr lang="de-DE" altLang="zh-CN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𝒊</m:t>
                        </m:r>
                      </m:sub>
                    </m:sSub>
                    <m:r>
                      <a:rPr lang="de-DE" altLang="zh-CN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lang="de-DE" altLang="zh-CN" b="1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𝒄𝒍𝒂𝒔𝒔</m:t>
                    </m:r>
                    <m:r>
                      <a:rPr lang="de-DE" altLang="zh-CN" b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lang="de-DE" altLang="zh-CN" b="1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𝟐</m:t>
                    </m:r>
                  </m:oMath>
                </a14:m>
                <a:endParaRPr lang="en-US" altLang="zh-CN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lvl="1" eaLnBrk="1" hangingPunct="1">
                  <a:spcBef>
                    <a:spcPct val="50000"/>
                  </a:spcBef>
                  <a:buClr>
                    <a:schemeClr val="tx1"/>
                  </a:buClr>
                </a:pPr>
                <a:endParaRPr lang="en-US" altLang="zh-CN" sz="1800" dirty="0">
                  <a:ea typeface="Cambria Math" panose="02040503050406030204" pitchFamily="18" charset="0"/>
                </a:endParaRPr>
              </a:p>
              <a:p>
                <a:pPr eaLnBrk="1" hangingPunct="1">
                  <a:spcBef>
                    <a:spcPct val="50000"/>
                  </a:spcBef>
                  <a:buClr>
                    <a:schemeClr val="tx1"/>
                  </a:buClr>
                </a:pPr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eaLnBrk="1" hangingPunct="1">
                  <a:spcBef>
                    <a:spcPct val="50000"/>
                  </a:spcBef>
                  <a:buClr>
                    <a:schemeClr val="tx1"/>
                  </a:buClr>
                </a:pPr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eaLnBrk="1" hangingPunct="1">
                  <a:spcBef>
                    <a:spcPct val="50000"/>
                  </a:spcBef>
                  <a:buClr>
                    <a:schemeClr val="tx1"/>
                  </a:buClr>
                </a:pPr>
                <a:endParaRPr lang="en-US" altLang="zh-CN" sz="2000" dirty="0">
                  <a:latin typeface="+mn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 Box 5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BDD2E8D-A426-F140-9FEB-132378F544B0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250825" y="1592263"/>
                <a:ext cx="9001695" cy="6368667"/>
              </a:xfrm>
              <a:prstGeom prst="rect">
                <a:avLst/>
              </a:prstGeom>
              <a:blipFill>
                <a:blip r:embed="rId3"/>
                <a:stretch>
                  <a:fillRect l="-704" t="-39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>
            <a:extLst>
              <a:ext uri="{FF2B5EF4-FFF2-40B4-BE49-F238E27FC236}">
                <a16:creationId xmlns:a16="http://schemas.microsoft.com/office/drawing/2014/main" id="{657F78B8-59FC-5641-9EEA-B5160BD769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7978" y="2276872"/>
            <a:ext cx="3516510" cy="378904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89313083-19E6-3A49-9744-1A72A0997628}"/>
              </a:ext>
            </a:extLst>
          </p:cNvPr>
          <p:cNvSpPr/>
          <p:nvPr/>
        </p:nvSpPr>
        <p:spPr>
          <a:xfrm>
            <a:off x="5940152" y="6042774"/>
            <a:ext cx="2987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https://</a:t>
            </a:r>
            <a:r>
              <a:rPr lang="en-US" sz="800" dirty="0" err="1">
                <a:solidFill>
                  <a:schemeClr val="bg1">
                    <a:lumMod val="85000"/>
                  </a:schemeClr>
                </a:solidFill>
              </a:rPr>
              <a:t>en.wikipedia.org</a:t>
            </a: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/wiki/</a:t>
            </a:r>
            <a:r>
              <a:rPr lang="en-US" sz="800" dirty="0" err="1">
                <a:solidFill>
                  <a:schemeClr val="bg1">
                    <a:lumMod val="85000"/>
                  </a:schemeClr>
                </a:solidFill>
              </a:rPr>
              <a:t>Support_vector_machine</a:t>
            </a: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#/media/</a:t>
            </a:r>
            <a:r>
              <a:rPr lang="en-US" sz="800" dirty="0" err="1">
                <a:solidFill>
                  <a:schemeClr val="bg1">
                    <a:lumMod val="85000"/>
                  </a:schemeClr>
                </a:solidFill>
              </a:rPr>
              <a:t>File:Svm_max_sep_hyperplane_with_margin.png</a:t>
            </a:r>
            <a:endParaRPr lang="en-US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AutoShape 2" descr="{\vec {w}}\cdot {\vec {x}}_{i}-b\geq 1,">
            <a:extLst>
              <a:ext uri="{FF2B5EF4-FFF2-40B4-BE49-F238E27FC236}">
                <a16:creationId xmlns:a16="http://schemas.microsoft.com/office/drawing/2014/main" id="{CC48E92B-4F87-064D-B178-D7BEAAF21E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3" descr="y_{i}=1">
            <a:extLst>
              <a:ext uri="{FF2B5EF4-FFF2-40B4-BE49-F238E27FC236}">
                <a16:creationId xmlns:a16="http://schemas.microsoft.com/office/drawing/2014/main" id="{B5E6AA45-3589-7448-80E5-1F22AE64DB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F74F20E-BDBC-8046-AD70-9828983C17B0}"/>
              </a:ext>
            </a:extLst>
          </p:cNvPr>
          <p:cNvSpPr/>
          <p:nvPr/>
        </p:nvSpPr>
        <p:spPr>
          <a:xfrm>
            <a:off x="8460432" y="2492896"/>
            <a:ext cx="467544" cy="504056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10EA3A4A-DD57-814D-B7F2-4812F057333A}"/>
              </a:ext>
            </a:extLst>
          </p:cNvPr>
          <p:cNvCxnSpPr/>
          <p:nvPr/>
        </p:nvCxnSpPr>
        <p:spPr>
          <a:xfrm>
            <a:off x="8135888" y="2492896"/>
            <a:ext cx="792088" cy="792088"/>
          </a:xfrm>
          <a:prstGeom prst="line">
            <a:avLst/>
          </a:prstGeom>
          <a:ln w="38100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11CA8FDF-B0AE-9F48-AB17-7B48887709BD}"/>
              </a:ext>
            </a:extLst>
          </p:cNvPr>
          <p:cNvCxnSpPr>
            <a:cxnSpLocks/>
          </p:cNvCxnSpPr>
          <p:nvPr/>
        </p:nvCxnSpPr>
        <p:spPr>
          <a:xfrm flipV="1">
            <a:off x="5580112" y="2492896"/>
            <a:ext cx="2555776" cy="2746062"/>
          </a:xfrm>
          <a:prstGeom prst="line">
            <a:avLst/>
          </a:prstGeom>
          <a:ln w="38100">
            <a:solidFill>
              <a:srgbClr val="00B05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858FD91A-ADAF-1146-853C-CF2CDEC6D173}"/>
              </a:ext>
            </a:extLst>
          </p:cNvPr>
          <p:cNvCxnSpPr>
            <a:cxnSpLocks/>
          </p:cNvCxnSpPr>
          <p:nvPr/>
        </p:nvCxnSpPr>
        <p:spPr>
          <a:xfrm flipV="1">
            <a:off x="6300192" y="3243179"/>
            <a:ext cx="2627784" cy="2789514"/>
          </a:xfrm>
          <a:prstGeom prst="line">
            <a:avLst/>
          </a:prstGeom>
          <a:ln w="38100">
            <a:solidFill>
              <a:srgbClr val="7030A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79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4D9247-FB3C-AB4B-947D-826C23BA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margin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3E0F32-B9CD-5B48-B47C-E1F23F38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Maximizing the margin is an intuitive approach.</a:t>
            </a:r>
          </a:p>
          <a:p>
            <a:r>
              <a:rPr lang="en-US" dirty="0"/>
              <a:t>Consequence: only support vectors (the borderline cases) are important; other training examples are ignorable.</a:t>
            </a:r>
          </a:p>
          <a:p>
            <a:r>
              <a:rPr lang="en-US" dirty="0"/>
              <a:t>Empirically it often works very well.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B29DC03-10C5-9140-A20B-9B4F0270BDD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3848" y="3340250"/>
            <a:ext cx="2922103" cy="314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281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Handling Noise</a:t>
            </a:r>
            <a:endParaRPr lang="en-US" dirty="0"/>
          </a:p>
        </p:txBody>
      </p: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4A5E41F8-DCC1-0D42-99E7-20B15E9B2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0549" y="1844824"/>
            <a:ext cx="4824339" cy="1836737"/>
          </a:xfrm>
        </p:spPr>
        <p:txBody>
          <a:bodyPr/>
          <a:lstStyle/>
          <a:p>
            <a:r>
              <a:rPr lang="en-US" dirty="0"/>
              <a:t>Which solution is better? </a:t>
            </a:r>
          </a:p>
          <a:p>
            <a:endParaRPr lang="en-US" dirty="0"/>
          </a:p>
          <a:p>
            <a:r>
              <a:rPr lang="en-US" dirty="0"/>
              <a:t>Hard Margin: </a:t>
            </a:r>
            <a:br>
              <a:rPr lang="en-US" dirty="0"/>
            </a:br>
            <a:r>
              <a:rPr lang="en-US" dirty="0"/>
              <a:t>All data points should be classified </a:t>
            </a:r>
            <a:r>
              <a:rPr lang="en-US"/>
              <a:t>correctly </a:t>
            </a:r>
            <a:r>
              <a:rPr lang="en-US">
                <a:solidFill>
                  <a:schemeClr val="accent6"/>
                </a:solidFill>
                <a:sym typeface="Wingdings" pitchFamily="2" charset="2"/>
              </a:rPr>
              <a:t></a:t>
            </a:r>
            <a:r>
              <a:rPr lang="en-US">
                <a:sym typeface="Wingdings" pitchFamily="2" charset="2"/>
              </a:rPr>
              <a:t> </a:t>
            </a:r>
            <a:r>
              <a:rPr lang="en-US"/>
              <a:t> No </a:t>
            </a:r>
            <a:r>
              <a:rPr lang="en-US" dirty="0"/>
              <a:t>training error</a:t>
            </a:r>
          </a:p>
          <a:p>
            <a:endParaRPr lang="en-US" dirty="0"/>
          </a:p>
          <a:p>
            <a:r>
              <a:rPr lang="en-US" dirty="0"/>
              <a:t>What if the training set is noisy?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4A48380-126E-9142-9B8D-7A09B6B58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1" y="1724818"/>
            <a:ext cx="3609995" cy="4512493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EE1A285-A9C6-0E46-9E44-2EA4347B1018}"/>
              </a:ext>
            </a:extLst>
          </p:cNvPr>
          <p:cNvSpPr/>
          <p:nvPr/>
        </p:nvSpPr>
        <p:spPr>
          <a:xfrm>
            <a:off x="683568" y="616530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http://</a:t>
            </a:r>
            <a:r>
              <a:rPr lang="en-US" sz="800" dirty="0" err="1">
                <a:solidFill>
                  <a:schemeClr val="bg1">
                    <a:lumMod val="85000"/>
                  </a:schemeClr>
                </a:solidFill>
              </a:rPr>
              <a:t>www.robots.ox.ac.uk</a:t>
            </a: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/~</a:t>
            </a:r>
            <a:r>
              <a:rPr lang="en-US" sz="800" dirty="0" err="1">
                <a:solidFill>
                  <a:schemeClr val="bg1">
                    <a:lumMod val="85000"/>
                  </a:schemeClr>
                </a:solidFill>
              </a:rPr>
              <a:t>az</a:t>
            </a: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/lectures/ml/lect2.pdf</a:t>
            </a:r>
          </a:p>
        </p:txBody>
      </p:sp>
    </p:spTree>
    <p:extLst>
      <p:ext uri="{BB962C8B-B14F-4D97-AF65-F5344CB8AC3E}">
        <p14:creationId xmlns:p14="http://schemas.microsoft.com/office/powerpoint/2010/main" val="309824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35"/>
          <p:cNvSpPr>
            <a:spLocks noGrp="1" noChangeArrowheads="1"/>
          </p:cNvSpPr>
          <p:nvPr>
            <p:ph type="title"/>
          </p:nvPr>
        </p:nvSpPr>
        <p:spPr>
          <a:xfrm>
            <a:off x="323850" y="523012"/>
            <a:ext cx="6499225" cy="838200"/>
          </a:xfrm>
        </p:spPr>
        <p:txBody>
          <a:bodyPr/>
          <a:lstStyle/>
          <a:p>
            <a:pPr eaLnBrk="1" hangingPunct="1"/>
            <a:r>
              <a:rPr lang="en-US" altLang="zh-CN" dirty="0"/>
              <a:t>Cut me some slack!</a:t>
            </a:r>
          </a:p>
        </p:txBody>
      </p:sp>
      <p:sp>
        <p:nvSpPr>
          <p:cNvPr id="34" name="Inhaltsplatzhalter 2">
            <a:extLst>
              <a:ext uri="{FF2B5EF4-FFF2-40B4-BE49-F238E27FC236}">
                <a16:creationId xmlns:a16="http://schemas.microsoft.com/office/drawing/2014/main" id="{12531361-47BC-0644-BCA7-EBAEF898E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63944"/>
            <a:ext cx="8640763" cy="183673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Soft margin classification: </a:t>
            </a:r>
          </a:p>
          <a:p>
            <a:r>
              <a:rPr lang="en-US" altLang="zh-CN" dirty="0"/>
              <a:t>Slack variables </a:t>
            </a:r>
            <a:r>
              <a:rPr lang="el-GR" altLang="zh-CN" b="1" i="1" dirty="0">
                <a:solidFill>
                  <a:schemeClr val="accent6"/>
                </a:solidFill>
              </a:rPr>
              <a:t>ξ</a:t>
            </a:r>
            <a:r>
              <a:rPr lang="en-US" altLang="zh-CN" b="1" i="1" baseline="-25000" dirty="0" err="1">
                <a:solidFill>
                  <a:schemeClr val="accent6"/>
                </a:solidFill>
              </a:rPr>
              <a:t>i</a:t>
            </a:r>
            <a:r>
              <a:rPr lang="en-US" altLang="zh-CN" b="1" dirty="0">
                <a:solidFill>
                  <a:schemeClr val="accent6"/>
                </a:solidFill>
              </a:rPr>
              <a:t> </a:t>
            </a:r>
            <a:r>
              <a:rPr lang="en-US" altLang="zh-CN" dirty="0"/>
              <a:t>allow misclassification of difficult or noisy examples.</a:t>
            </a:r>
          </a:p>
          <a:p>
            <a:pPr marL="0" indent="0">
              <a:buNone/>
            </a:pPr>
            <a:r>
              <a:rPr lang="de-DE" dirty="0">
                <a:solidFill>
                  <a:schemeClr val="accent6"/>
                </a:solidFill>
                <a:sym typeface="Wingdings" pitchFamily="2" charset="2"/>
              </a:rPr>
              <a:t></a:t>
            </a:r>
            <a:r>
              <a:rPr lang="de-DE" dirty="0">
                <a:sym typeface="Wingdings" pitchFamily="2" charset="2"/>
              </a:rPr>
              <a:t> A</a:t>
            </a:r>
            <a:r>
              <a:rPr lang="de-DE" dirty="0"/>
              <a:t> trade-off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err="1"/>
              <a:t>margin</a:t>
            </a:r>
            <a:r>
              <a:rPr lang="de-DE"/>
              <a:t> size 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mistakes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</a:t>
            </a:r>
          </a:p>
          <a:p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87A06C5-6295-F048-911F-DDA278C1ED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1640" y="3400681"/>
            <a:ext cx="6461348" cy="284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460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Text Box 9"/>
          <p:cNvSpPr txBox="1">
            <a:spLocks noChangeArrowheads="1"/>
          </p:cNvSpPr>
          <p:nvPr/>
        </p:nvSpPr>
        <p:spPr bwMode="auto">
          <a:xfrm>
            <a:off x="3581400" y="6096000"/>
            <a:ext cx="3429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>
                <a:latin typeface="Times New Roman" pitchFamily="18" charset="0"/>
              </a:rPr>
              <a:t>0</a:t>
            </a:r>
          </a:p>
        </p:txBody>
      </p:sp>
      <p:sp>
        <p:nvSpPr>
          <p:cNvPr id="20485" name="Text Box 21"/>
          <p:cNvSpPr txBox="1">
            <a:spLocks noChangeArrowheads="1"/>
          </p:cNvSpPr>
          <p:nvPr/>
        </p:nvSpPr>
        <p:spPr bwMode="auto">
          <a:xfrm>
            <a:off x="5638800" y="6005513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i="1">
                <a:latin typeface="Times New Roman" pitchFamily="18" charset="0"/>
              </a:rPr>
              <a:t>x</a:t>
            </a:r>
            <a:endParaRPr lang="en-US" altLang="zh-CN" i="1" baseline="30000">
              <a:latin typeface="Times New Roman" pitchFamily="18" charset="0"/>
            </a:endParaRPr>
          </a:p>
        </p:txBody>
      </p:sp>
      <p:grpSp>
        <p:nvGrpSpPr>
          <p:cNvPr id="20486" name="Group 22"/>
          <p:cNvGrpSpPr>
            <a:grpSpLocks/>
          </p:cNvGrpSpPr>
          <p:nvPr/>
        </p:nvGrpSpPr>
        <p:grpSpPr bwMode="auto">
          <a:xfrm>
            <a:off x="1905000" y="3309937"/>
            <a:ext cx="4286250" cy="423863"/>
            <a:chOff x="1056" y="2322"/>
            <a:chExt cx="2700" cy="267"/>
          </a:xfrm>
        </p:grpSpPr>
        <p:sp>
          <p:nvSpPr>
            <p:cNvPr id="20525" name="Line 23"/>
            <p:cNvSpPr>
              <a:spLocks noChangeShapeType="1"/>
            </p:cNvSpPr>
            <p:nvPr/>
          </p:nvSpPr>
          <p:spPr bwMode="auto">
            <a:xfrm>
              <a:off x="1056" y="2358"/>
              <a:ext cx="2496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26" name="AutoShape 24"/>
            <p:cNvSpPr>
              <a:spLocks noChangeArrowheads="1"/>
            </p:cNvSpPr>
            <p:nvPr/>
          </p:nvSpPr>
          <p:spPr bwMode="auto">
            <a:xfrm>
              <a:off x="1335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27" name="Line 25"/>
            <p:cNvSpPr>
              <a:spLocks noChangeShapeType="1"/>
            </p:cNvSpPr>
            <p:nvPr/>
          </p:nvSpPr>
          <p:spPr bwMode="auto">
            <a:xfrm>
              <a:off x="2196" y="2322"/>
              <a:ext cx="0" cy="72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28" name="Text Box 26"/>
            <p:cNvSpPr txBox="1">
              <a:spLocks noChangeArrowheads="1"/>
            </p:cNvSpPr>
            <p:nvPr/>
          </p:nvSpPr>
          <p:spPr bwMode="auto">
            <a:xfrm>
              <a:off x="2106" y="2358"/>
              <a:ext cx="2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20529" name="AutoShape 27"/>
            <p:cNvSpPr>
              <a:spLocks noChangeArrowheads="1"/>
            </p:cNvSpPr>
            <p:nvPr/>
          </p:nvSpPr>
          <p:spPr bwMode="auto">
            <a:xfrm>
              <a:off x="1563" y="232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30" name="AutoShape 28"/>
            <p:cNvSpPr>
              <a:spLocks noChangeArrowheads="1"/>
            </p:cNvSpPr>
            <p:nvPr/>
          </p:nvSpPr>
          <p:spPr bwMode="auto">
            <a:xfrm>
              <a:off x="1863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31" name="AutoShape 29"/>
            <p:cNvSpPr>
              <a:spLocks noChangeArrowheads="1"/>
            </p:cNvSpPr>
            <p:nvPr/>
          </p:nvSpPr>
          <p:spPr bwMode="auto">
            <a:xfrm>
              <a:off x="1995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32" name="AutoShape 30"/>
            <p:cNvSpPr>
              <a:spLocks noChangeArrowheads="1"/>
            </p:cNvSpPr>
            <p:nvPr/>
          </p:nvSpPr>
          <p:spPr bwMode="auto">
            <a:xfrm>
              <a:off x="2535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33" name="AutoShape 31"/>
            <p:cNvSpPr>
              <a:spLocks noChangeArrowheads="1"/>
            </p:cNvSpPr>
            <p:nvPr/>
          </p:nvSpPr>
          <p:spPr bwMode="auto">
            <a:xfrm>
              <a:off x="2679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34" name="AutoShape 32"/>
            <p:cNvSpPr>
              <a:spLocks noChangeArrowheads="1"/>
            </p:cNvSpPr>
            <p:nvPr/>
          </p:nvSpPr>
          <p:spPr bwMode="auto">
            <a:xfrm>
              <a:off x="2451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35" name="AutoShape 33"/>
            <p:cNvSpPr>
              <a:spLocks noChangeArrowheads="1"/>
            </p:cNvSpPr>
            <p:nvPr/>
          </p:nvSpPr>
          <p:spPr bwMode="auto">
            <a:xfrm>
              <a:off x="2919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36" name="AutoShape 34"/>
            <p:cNvSpPr>
              <a:spLocks noChangeArrowheads="1"/>
            </p:cNvSpPr>
            <p:nvPr/>
          </p:nvSpPr>
          <p:spPr bwMode="auto">
            <a:xfrm>
              <a:off x="3063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37" name="AutoShape 35"/>
            <p:cNvSpPr>
              <a:spLocks noChangeArrowheads="1"/>
            </p:cNvSpPr>
            <p:nvPr/>
          </p:nvSpPr>
          <p:spPr bwMode="auto">
            <a:xfrm>
              <a:off x="3375" y="232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38" name="Text Box 36"/>
            <p:cNvSpPr txBox="1">
              <a:spLocks noChangeArrowheads="1"/>
            </p:cNvSpPr>
            <p:nvPr/>
          </p:nvSpPr>
          <p:spPr bwMode="auto">
            <a:xfrm>
              <a:off x="3468" y="2322"/>
              <a:ext cx="2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i="1">
                  <a:latin typeface="Times New Roman" pitchFamily="18" charset="0"/>
                </a:rPr>
                <a:t>x</a:t>
              </a:r>
              <a:endParaRPr lang="en-US" altLang="zh-CN" i="1" baseline="30000">
                <a:latin typeface="Times New Roman" pitchFamily="18" charset="0"/>
              </a:endParaRPr>
            </a:p>
          </p:txBody>
        </p:sp>
      </p:grpSp>
      <p:grpSp>
        <p:nvGrpSpPr>
          <p:cNvPr id="20487" name="Group 37"/>
          <p:cNvGrpSpPr>
            <a:grpSpLocks/>
          </p:cNvGrpSpPr>
          <p:nvPr/>
        </p:nvGrpSpPr>
        <p:grpSpPr bwMode="auto">
          <a:xfrm>
            <a:off x="1924050" y="2024062"/>
            <a:ext cx="4324350" cy="642938"/>
            <a:chOff x="1056" y="1284"/>
            <a:chExt cx="2724" cy="405"/>
          </a:xfrm>
        </p:grpSpPr>
        <p:sp>
          <p:nvSpPr>
            <p:cNvPr id="20509" name="Line 38"/>
            <p:cNvSpPr>
              <a:spLocks noChangeShapeType="1"/>
            </p:cNvSpPr>
            <p:nvPr/>
          </p:nvSpPr>
          <p:spPr bwMode="auto">
            <a:xfrm>
              <a:off x="1056" y="1458"/>
              <a:ext cx="2496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10" name="AutoShape 39"/>
            <p:cNvSpPr>
              <a:spLocks noChangeArrowheads="1"/>
            </p:cNvSpPr>
            <p:nvPr/>
          </p:nvSpPr>
          <p:spPr bwMode="auto">
            <a:xfrm>
              <a:off x="1335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11" name="Line 40"/>
            <p:cNvSpPr>
              <a:spLocks noChangeShapeType="1"/>
            </p:cNvSpPr>
            <p:nvPr/>
          </p:nvSpPr>
          <p:spPr bwMode="auto">
            <a:xfrm>
              <a:off x="2196" y="1422"/>
              <a:ext cx="0" cy="72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12" name="Text Box 41"/>
            <p:cNvSpPr txBox="1">
              <a:spLocks noChangeArrowheads="1"/>
            </p:cNvSpPr>
            <p:nvPr/>
          </p:nvSpPr>
          <p:spPr bwMode="auto">
            <a:xfrm>
              <a:off x="2106" y="1458"/>
              <a:ext cx="2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20513" name="AutoShape 42"/>
            <p:cNvSpPr>
              <a:spLocks noChangeArrowheads="1"/>
            </p:cNvSpPr>
            <p:nvPr/>
          </p:nvSpPr>
          <p:spPr bwMode="auto">
            <a:xfrm>
              <a:off x="1563" y="142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14" name="AutoShape 43"/>
            <p:cNvSpPr>
              <a:spLocks noChangeArrowheads="1"/>
            </p:cNvSpPr>
            <p:nvPr/>
          </p:nvSpPr>
          <p:spPr bwMode="auto">
            <a:xfrm>
              <a:off x="1863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15" name="AutoShape 44"/>
            <p:cNvSpPr>
              <a:spLocks noChangeArrowheads="1"/>
            </p:cNvSpPr>
            <p:nvPr/>
          </p:nvSpPr>
          <p:spPr bwMode="auto">
            <a:xfrm>
              <a:off x="1995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16" name="AutoShape 45"/>
            <p:cNvSpPr>
              <a:spLocks noChangeArrowheads="1"/>
            </p:cNvSpPr>
            <p:nvPr/>
          </p:nvSpPr>
          <p:spPr bwMode="auto">
            <a:xfrm>
              <a:off x="2535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17" name="AutoShape 46"/>
            <p:cNvSpPr>
              <a:spLocks noChangeArrowheads="1"/>
            </p:cNvSpPr>
            <p:nvPr/>
          </p:nvSpPr>
          <p:spPr bwMode="auto">
            <a:xfrm>
              <a:off x="2679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18" name="AutoShape 47"/>
            <p:cNvSpPr>
              <a:spLocks noChangeArrowheads="1"/>
            </p:cNvSpPr>
            <p:nvPr/>
          </p:nvSpPr>
          <p:spPr bwMode="auto">
            <a:xfrm>
              <a:off x="2451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19" name="Line 48"/>
            <p:cNvSpPr>
              <a:spLocks noChangeShapeType="1"/>
            </p:cNvSpPr>
            <p:nvPr/>
          </p:nvSpPr>
          <p:spPr bwMode="auto">
            <a:xfrm>
              <a:off x="2268" y="1302"/>
              <a:ext cx="0" cy="348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20" name="Oval 49"/>
            <p:cNvSpPr>
              <a:spLocks noChangeArrowheads="1"/>
            </p:cNvSpPr>
            <p:nvPr/>
          </p:nvSpPr>
          <p:spPr bwMode="auto">
            <a:xfrm>
              <a:off x="2405" y="1393"/>
              <a:ext cx="144" cy="138"/>
            </a:xfrm>
            <a:prstGeom prst="ellipse">
              <a:avLst/>
            </a:prstGeom>
            <a:noFill/>
            <a:ln w="19050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21" name="Oval 50"/>
            <p:cNvSpPr>
              <a:spLocks noChangeArrowheads="1"/>
            </p:cNvSpPr>
            <p:nvPr/>
          </p:nvSpPr>
          <p:spPr bwMode="auto">
            <a:xfrm>
              <a:off x="1955" y="1387"/>
              <a:ext cx="144" cy="138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22" name="Line 51"/>
            <p:cNvSpPr>
              <a:spLocks noChangeShapeType="1"/>
            </p:cNvSpPr>
            <p:nvPr/>
          </p:nvSpPr>
          <p:spPr bwMode="auto">
            <a:xfrm flipH="1" flipV="1">
              <a:off x="2475" y="1284"/>
              <a:ext cx="6" cy="377"/>
            </a:xfrm>
            <a:prstGeom prst="line">
              <a:avLst/>
            </a:prstGeom>
            <a:noFill/>
            <a:ln w="9525" cap="rnd">
              <a:solidFill>
                <a:schemeClr val="tx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23" name="Line 52"/>
            <p:cNvSpPr>
              <a:spLocks noChangeShapeType="1"/>
            </p:cNvSpPr>
            <p:nvPr/>
          </p:nvSpPr>
          <p:spPr bwMode="auto">
            <a:xfrm flipH="1" flipV="1">
              <a:off x="2025" y="1284"/>
              <a:ext cx="6" cy="377"/>
            </a:xfrm>
            <a:prstGeom prst="line">
              <a:avLst/>
            </a:prstGeom>
            <a:noFill/>
            <a:ln w="9525" cap="rnd">
              <a:solidFill>
                <a:schemeClr val="tx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24" name="Text Box 53"/>
            <p:cNvSpPr txBox="1">
              <a:spLocks noChangeArrowheads="1"/>
            </p:cNvSpPr>
            <p:nvPr/>
          </p:nvSpPr>
          <p:spPr bwMode="auto">
            <a:xfrm>
              <a:off x="3492" y="1410"/>
              <a:ext cx="2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i="1">
                  <a:latin typeface="Times New Roman" pitchFamily="18" charset="0"/>
                </a:rPr>
                <a:t>x</a:t>
              </a:r>
              <a:endParaRPr lang="en-US" altLang="zh-CN" i="1" baseline="30000">
                <a:latin typeface="Times New Roman" pitchFamily="18" charset="0"/>
              </a:endParaRPr>
            </a:p>
          </p:txBody>
        </p:sp>
      </p:grpSp>
      <p:grpSp>
        <p:nvGrpSpPr>
          <p:cNvPr id="20488" name="Group 60"/>
          <p:cNvGrpSpPr>
            <a:grpSpLocks/>
          </p:cNvGrpSpPr>
          <p:nvPr/>
        </p:nvGrpSpPr>
        <p:grpSpPr bwMode="auto">
          <a:xfrm>
            <a:off x="1905000" y="4419600"/>
            <a:ext cx="4352925" cy="1827213"/>
            <a:chOff x="1122" y="2874"/>
            <a:chExt cx="2742" cy="1151"/>
          </a:xfrm>
        </p:grpSpPr>
        <p:sp>
          <p:nvSpPr>
            <p:cNvPr id="20489" name="Line 6"/>
            <p:cNvSpPr>
              <a:spLocks noChangeShapeType="1"/>
            </p:cNvSpPr>
            <p:nvPr/>
          </p:nvSpPr>
          <p:spPr bwMode="auto">
            <a:xfrm>
              <a:off x="1122" y="3900"/>
              <a:ext cx="2496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90" name="AutoShape 7"/>
            <p:cNvSpPr>
              <a:spLocks noChangeArrowheads="1"/>
            </p:cNvSpPr>
            <p:nvPr/>
          </p:nvSpPr>
          <p:spPr bwMode="auto">
            <a:xfrm>
              <a:off x="1437" y="325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1" name="Line 8"/>
            <p:cNvSpPr>
              <a:spLocks noChangeShapeType="1"/>
            </p:cNvSpPr>
            <p:nvPr/>
          </p:nvSpPr>
          <p:spPr bwMode="auto">
            <a:xfrm>
              <a:off x="2262" y="3864"/>
              <a:ext cx="0" cy="72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92" name="AutoShape 10"/>
            <p:cNvSpPr>
              <a:spLocks noChangeArrowheads="1"/>
            </p:cNvSpPr>
            <p:nvPr/>
          </p:nvSpPr>
          <p:spPr bwMode="auto">
            <a:xfrm>
              <a:off x="1641" y="355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3" name="AutoShape 11"/>
            <p:cNvSpPr>
              <a:spLocks noChangeArrowheads="1"/>
            </p:cNvSpPr>
            <p:nvPr/>
          </p:nvSpPr>
          <p:spPr bwMode="auto">
            <a:xfrm>
              <a:off x="1929" y="3755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4" name="AutoShape 12"/>
            <p:cNvSpPr>
              <a:spLocks noChangeArrowheads="1"/>
            </p:cNvSpPr>
            <p:nvPr/>
          </p:nvSpPr>
          <p:spPr bwMode="auto">
            <a:xfrm>
              <a:off x="2073" y="3815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5" name="AutoShape 13"/>
            <p:cNvSpPr>
              <a:spLocks noChangeArrowheads="1"/>
            </p:cNvSpPr>
            <p:nvPr/>
          </p:nvSpPr>
          <p:spPr bwMode="auto">
            <a:xfrm>
              <a:off x="2601" y="3761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6" name="AutoShape 14"/>
            <p:cNvSpPr>
              <a:spLocks noChangeArrowheads="1"/>
            </p:cNvSpPr>
            <p:nvPr/>
          </p:nvSpPr>
          <p:spPr bwMode="auto">
            <a:xfrm>
              <a:off x="2745" y="364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7" name="AutoShape 15"/>
            <p:cNvSpPr>
              <a:spLocks noChangeArrowheads="1"/>
            </p:cNvSpPr>
            <p:nvPr/>
          </p:nvSpPr>
          <p:spPr bwMode="auto">
            <a:xfrm>
              <a:off x="2481" y="380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8" name="AutoShape 16"/>
            <p:cNvSpPr>
              <a:spLocks noChangeArrowheads="1"/>
            </p:cNvSpPr>
            <p:nvPr/>
          </p:nvSpPr>
          <p:spPr bwMode="auto">
            <a:xfrm>
              <a:off x="2985" y="344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9" name="AutoShape 17"/>
            <p:cNvSpPr>
              <a:spLocks noChangeArrowheads="1"/>
            </p:cNvSpPr>
            <p:nvPr/>
          </p:nvSpPr>
          <p:spPr bwMode="auto">
            <a:xfrm>
              <a:off x="3165" y="3251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0" name="AutoShape 18"/>
            <p:cNvSpPr>
              <a:spLocks noChangeArrowheads="1"/>
            </p:cNvSpPr>
            <p:nvPr/>
          </p:nvSpPr>
          <p:spPr bwMode="auto">
            <a:xfrm>
              <a:off x="3429" y="2921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1" name="Line 19"/>
            <p:cNvSpPr>
              <a:spLocks noChangeShapeType="1"/>
            </p:cNvSpPr>
            <p:nvPr/>
          </p:nvSpPr>
          <p:spPr bwMode="auto">
            <a:xfrm flipV="1">
              <a:off x="2262" y="2988"/>
              <a:ext cx="0" cy="936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02" name="Text Box 20"/>
            <p:cNvSpPr txBox="1">
              <a:spLocks noChangeArrowheads="1"/>
            </p:cNvSpPr>
            <p:nvPr/>
          </p:nvSpPr>
          <p:spPr bwMode="auto">
            <a:xfrm>
              <a:off x="2262" y="2874"/>
              <a:ext cx="2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i="1">
                  <a:latin typeface="Times New Roman" pitchFamily="18" charset="0"/>
                </a:rPr>
                <a:t>x</a:t>
              </a:r>
              <a:r>
                <a:rPr lang="en-US" altLang="zh-CN" i="1" baseline="3000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20503" name="Line 54"/>
            <p:cNvSpPr>
              <a:spLocks noChangeShapeType="1"/>
            </p:cNvSpPr>
            <p:nvPr/>
          </p:nvSpPr>
          <p:spPr bwMode="auto">
            <a:xfrm flipV="1">
              <a:off x="1860" y="3180"/>
              <a:ext cx="2004" cy="816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04" name="Line 55"/>
            <p:cNvSpPr>
              <a:spLocks noChangeShapeType="1"/>
            </p:cNvSpPr>
            <p:nvPr/>
          </p:nvSpPr>
          <p:spPr bwMode="auto">
            <a:xfrm flipV="1">
              <a:off x="1857" y="3132"/>
              <a:ext cx="1962" cy="809"/>
            </a:xfrm>
            <a:prstGeom prst="line">
              <a:avLst/>
            </a:prstGeom>
            <a:noFill/>
            <a:ln w="9525" cap="rnd">
              <a:solidFill>
                <a:schemeClr val="tx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05" name="Line 56"/>
            <p:cNvSpPr>
              <a:spLocks noChangeShapeType="1"/>
            </p:cNvSpPr>
            <p:nvPr/>
          </p:nvSpPr>
          <p:spPr bwMode="auto">
            <a:xfrm flipV="1">
              <a:off x="1929" y="3240"/>
              <a:ext cx="1926" cy="785"/>
            </a:xfrm>
            <a:prstGeom prst="line">
              <a:avLst/>
            </a:prstGeom>
            <a:noFill/>
            <a:ln w="9525" cap="rnd">
              <a:solidFill>
                <a:schemeClr val="tx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06" name="Oval 57"/>
            <p:cNvSpPr>
              <a:spLocks noChangeArrowheads="1"/>
            </p:cNvSpPr>
            <p:nvPr/>
          </p:nvSpPr>
          <p:spPr bwMode="auto">
            <a:xfrm>
              <a:off x="2945" y="3403"/>
              <a:ext cx="144" cy="138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7" name="Oval 58"/>
            <p:cNvSpPr>
              <a:spLocks noChangeArrowheads="1"/>
            </p:cNvSpPr>
            <p:nvPr/>
          </p:nvSpPr>
          <p:spPr bwMode="auto">
            <a:xfrm>
              <a:off x="2699" y="3601"/>
              <a:ext cx="144" cy="138"/>
            </a:xfrm>
            <a:prstGeom prst="ellipse">
              <a:avLst/>
            </a:prstGeom>
            <a:noFill/>
            <a:ln w="19050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8" name="Oval 59"/>
            <p:cNvSpPr>
              <a:spLocks noChangeArrowheads="1"/>
            </p:cNvSpPr>
            <p:nvPr/>
          </p:nvSpPr>
          <p:spPr bwMode="auto">
            <a:xfrm>
              <a:off x="2027" y="3775"/>
              <a:ext cx="144" cy="138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Non-linear SVMs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Datasets that are linearly separable with some noise work out great: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what are we going to do if the dataset is just too hard?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about… mapping data to a higher-dimensional space: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D53BA17-A10B-BF42-AA18-03B64667DF19}"/>
              </a:ext>
            </a:extLst>
          </p:cNvPr>
          <p:cNvSpPr/>
          <p:nvPr/>
        </p:nvSpPr>
        <p:spPr>
          <a:xfrm>
            <a:off x="6242313" y="5722422"/>
            <a:ext cx="1521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l-GR" altLang="zh-CN" b="1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Φ</a:t>
            </a:r>
            <a:r>
              <a:rPr lang="en-US" altLang="zh-CN" b="1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:  x</a:t>
            </a:r>
            <a:r>
              <a:rPr lang="en-US" altLang="zh-CN" b="1" baseline="-2500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→ </a:t>
            </a:r>
            <a:r>
              <a:rPr lang="de-DE" altLang="zh-CN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(x, </a:t>
            </a:r>
            <a:r>
              <a:rPr lang="en-US" altLang="zh-CN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x</a:t>
            </a:r>
            <a:r>
              <a:rPr lang="en-US" altLang="zh-CN" b="1" baseline="300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2</a:t>
            </a:r>
            <a:r>
              <a:rPr lang="en-US" altLang="zh-CN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917166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Line 6"/>
          <p:cNvSpPr>
            <a:spLocks noChangeShapeType="1"/>
          </p:cNvSpPr>
          <p:nvPr/>
        </p:nvSpPr>
        <p:spPr bwMode="auto">
          <a:xfrm flipV="1">
            <a:off x="2068513" y="2863850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09" name="Line 7"/>
          <p:cNvSpPr>
            <a:spLocks noChangeShapeType="1"/>
          </p:cNvSpPr>
          <p:nvPr/>
        </p:nvSpPr>
        <p:spPr bwMode="auto">
          <a:xfrm flipV="1">
            <a:off x="447675" y="4475163"/>
            <a:ext cx="33194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0" name="AutoShape 8"/>
          <p:cNvSpPr>
            <a:spLocks noChangeArrowheads="1"/>
          </p:cNvSpPr>
          <p:nvPr/>
        </p:nvSpPr>
        <p:spPr bwMode="auto">
          <a:xfrm>
            <a:off x="2098675" y="36957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11" name="AutoShape 9"/>
          <p:cNvSpPr>
            <a:spLocks noChangeArrowheads="1"/>
          </p:cNvSpPr>
          <p:nvPr/>
        </p:nvSpPr>
        <p:spPr bwMode="auto">
          <a:xfrm>
            <a:off x="1524000" y="40528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12" name="AutoShape 10"/>
          <p:cNvSpPr>
            <a:spLocks noChangeArrowheads="1"/>
          </p:cNvSpPr>
          <p:nvPr/>
        </p:nvSpPr>
        <p:spPr bwMode="auto">
          <a:xfrm>
            <a:off x="1676400" y="45989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13" name="AutoShape 11"/>
          <p:cNvSpPr>
            <a:spLocks noChangeArrowheads="1"/>
          </p:cNvSpPr>
          <p:nvPr/>
        </p:nvSpPr>
        <p:spPr bwMode="auto">
          <a:xfrm>
            <a:off x="2209800" y="50752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14" name="AutoShape 12"/>
          <p:cNvSpPr>
            <a:spLocks noChangeArrowheads="1"/>
          </p:cNvSpPr>
          <p:nvPr/>
        </p:nvSpPr>
        <p:spPr bwMode="auto">
          <a:xfrm>
            <a:off x="1790700" y="37417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15" name="AutoShape 13"/>
          <p:cNvSpPr>
            <a:spLocks noChangeArrowheads="1"/>
          </p:cNvSpPr>
          <p:nvPr/>
        </p:nvSpPr>
        <p:spPr bwMode="auto">
          <a:xfrm>
            <a:off x="1295400" y="43703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16" name="AutoShape 14"/>
          <p:cNvSpPr>
            <a:spLocks noChangeArrowheads="1"/>
          </p:cNvSpPr>
          <p:nvPr/>
        </p:nvSpPr>
        <p:spPr bwMode="auto">
          <a:xfrm>
            <a:off x="1714500" y="51133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17" name="AutoShape 15"/>
          <p:cNvSpPr>
            <a:spLocks noChangeArrowheads="1"/>
          </p:cNvSpPr>
          <p:nvPr/>
        </p:nvSpPr>
        <p:spPr bwMode="auto">
          <a:xfrm>
            <a:off x="2209800" y="41417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18" name="AutoShape 16"/>
          <p:cNvSpPr>
            <a:spLocks noChangeArrowheads="1"/>
          </p:cNvSpPr>
          <p:nvPr/>
        </p:nvSpPr>
        <p:spPr bwMode="auto">
          <a:xfrm>
            <a:off x="3111500" y="41290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19" name="AutoShape 17"/>
          <p:cNvSpPr>
            <a:spLocks noChangeArrowheads="1"/>
          </p:cNvSpPr>
          <p:nvPr/>
        </p:nvSpPr>
        <p:spPr bwMode="auto">
          <a:xfrm>
            <a:off x="2971800" y="53419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20" name="AutoShape 18"/>
          <p:cNvSpPr>
            <a:spLocks noChangeArrowheads="1"/>
          </p:cNvSpPr>
          <p:nvPr/>
        </p:nvSpPr>
        <p:spPr bwMode="auto">
          <a:xfrm>
            <a:off x="723900" y="42560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21" name="AutoShape 19"/>
          <p:cNvSpPr>
            <a:spLocks noChangeArrowheads="1"/>
          </p:cNvSpPr>
          <p:nvPr/>
        </p:nvSpPr>
        <p:spPr bwMode="auto">
          <a:xfrm>
            <a:off x="2235200" y="57102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22" name="AutoShape 20"/>
          <p:cNvSpPr>
            <a:spLocks noChangeArrowheads="1"/>
          </p:cNvSpPr>
          <p:nvPr/>
        </p:nvSpPr>
        <p:spPr bwMode="auto">
          <a:xfrm>
            <a:off x="3200400" y="48656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23" name="AutoShape 21"/>
          <p:cNvSpPr>
            <a:spLocks noChangeArrowheads="1"/>
          </p:cNvSpPr>
          <p:nvPr/>
        </p:nvSpPr>
        <p:spPr bwMode="auto">
          <a:xfrm>
            <a:off x="1263650" y="54054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24" name="AutoShape 22"/>
          <p:cNvSpPr>
            <a:spLocks noChangeArrowheads="1"/>
          </p:cNvSpPr>
          <p:nvPr/>
        </p:nvSpPr>
        <p:spPr bwMode="auto">
          <a:xfrm>
            <a:off x="952500" y="49228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25" name="AutoShape 23"/>
          <p:cNvSpPr>
            <a:spLocks noChangeArrowheads="1"/>
          </p:cNvSpPr>
          <p:nvPr/>
        </p:nvSpPr>
        <p:spPr bwMode="auto">
          <a:xfrm>
            <a:off x="1009650" y="33988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26" name="AutoShape 24"/>
          <p:cNvSpPr>
            <a:spLocks noChangeArrowheads="1"/>
          </p:cNvSpPr>
          <p:nvPr/>
        </p:nvSpPr>
        <p:spPr bwMode="auto">
          <a:xfrm>
            <a:off x="2505075" y="45339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27" name="AutoShape 25"/>
          <p:cNvSpPr>
            <a:spLocks noChangeArrowheads="1"/>
          </p:cNvSpPr>
          <p:nvPr/>
        </p:nvSpPr>
        <p:spPr bwMode="auto">
          <a:xfrm>
            <a:off x="2124075" y="466725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28" name="AutoShape 26"/>
          <p:cNvSpPr>
            <a:spLocks noChangeArrowheads="1"/>
          </p:cNvSpPr>
          <p:nvPr/>
        </p:nvSpPr>
        <p:spPr bwMode="auto">
          <a:xfrm>
            <a:off x="2409825" y="34290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29" name="Oval 27"/>
          <p:cNvSpPr>
            <a:spLocks noChangeArrowheads="1"/>
          </p:cNvSpPr>
          <p:nvPr/>
        </p:nvSpPr>
        <p:spPr bwMode="auto">
          <a:xfrm>
            <a:off x="1114425" y="3514725"/>
            <a:ext cx="1885950" cy="1905000"/>
          </a:xfrm>
          <a:prstGeom prst="ellipse">
            <a:avLst/>
          </a:prstGeom>
          <a:noFill/>
          <a:ln w="15875" algn="ctr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30" name="AutoShape 28"/>
          <p:cNvSpPr>
            <a:spLocks noChangeArrowheads="1"/>
          </p:cNvSpPr>
          <p:nvPr/>
        </p:nvSpPr>
        <p:spPr bwMode="auto">
          <a:xfrm>
            <a:off x="1162050" y="35512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31" name="AutoShape 29"/>
          <p:cNvSpPr>
            <a:spLocks noChangeArrowheads="1"/>
          </p:cNvSpPr>
          <p:nvPr/>
        </p:nvSpPr>
        <p:spPr bwMode="auto">
          <a:xfrm>
            <a:off x="3086100" y="35321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32" name="Line 30"/>
          <p:cNvSpPr>
            <a:spLocks noChangeShapeType="1"/>
          </p:cNvSpPr>
          <p:nvPr/>
        </p:nvSpPr>
        <p:spPr bwMode="auto">
          <a:xfrm flipH="1" flipV="1">
            <a:off x="6107113" y="2616200"/>
            <a:ext cx="0" cy="20701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33" name="Line 31"/>
          <p:cNvSpPr>
            <a:spLocks noChangeShapeType="1"/>
          </p:cNvSpPr>
          <p:nvPr/>
        </p:nvSpPr>
        <p:spPr bwMode="auto">
          <a:xfrm>
            <a:off x="6076950" y="4703763"/>
            <a:ext cx="23479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34" name="AutoShape 32"/>
          <p:cNvSpPr>
            <a:spLocks noChangeArrowheads="1"/>
          </p:cNvSpPr>
          <p:nvPr/>
        </p:nvSpPr>
        <p:spPr bwMode="auto">
          <a:xfrm>
            <a:off x="6375400" y="4067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35" name="AutoShape 33"/>
          <p:cNvSpPr>
            <a:spLocks noChangeArrowheads="1"/>
          </p:cNvSpPr>
          <p:nvPr/>
        </p:nvSpPr>
        <p:spPr bwMode="auto">
          <a:xfrm>
            <a:off x="5800725" y="44243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36" name="AutoShape 34"/>
          <p:cNvSpPr>
            <a:spLocks noChangeArrowheads="1"/>
          </p:cNvSpPr>
          <p:nvPr/>
        </p:nvSpPr>
        <p:spPr bwMode="auto">
          <a:xfrm>
            <a:off x="6181725" y="49799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37" name="AutoShape 35"/>
          <p:cNvSpPr>
            <a:spLocks noChangeArrowheads="1"/>
          </p:cNvSpPr>
          <p:nvPr/>
        </p:nvSpPr>
        <p:spPr bwMode="auto">
          <a:xfrm>
            <a:off x="7000875" y="49799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38" name="AutoShape 36"/>
          <p:cNvSpPr>
            <a:spLocks noChangeArrowheads="1"/>
          </p:cNvSpPr>
          <p:nvPr/>
        </p:nvSpPr>
        <p:spPr bwMode="auto">
          <a:xfrm>
            <a:off x="6067425" y="41132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39" name="AutoShape 37"/>
          <p:cNvSpPr>
            <a:spLocks noChangeArrowheads="1"/>
          </p:cNvSpPr>
          <p:nvPr/>
        </p:nvSpPr>
        <p:spPr bwMode="auto">
          <a:xfrm>
            <a:off x="6276975" y="43894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40" name="AutoShape 38"/>
          <p:cNvSpPr>
            <a:spLocks noChangeArrowheads="1"/>
          </p:cNvSpPr>
          <p:nvPr/>
        </p:nvSpPr>
        <p:spPr bwMode="auto">
          <a:xfrm>
            <a:off x="6505575" y="50180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41" name="AutoShape 39"/>
          <p:cNvSpPr>
            <a:spLocks noChangeArrowheads="1"/>
          </p:cNvSpPr>
          <p:nvPr/>
        </p:nvSpPr>
        <p:spPr bwMode="auto">
          <a:xfrm>
            <a:off x="6486525" y="45132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42" name="AutoShape 40"/>
          <p:cNvSpPr>
            <a:spLocks noChangeArrowheads="1"/>
          </p:cNvSpPr>
          <p:nvPr/>
        </p:nvSpPr>
        <p:spPr bwMode="auto">
          <a:xfrm>
            <a:off x="8093075" y="41481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43" name="AutoShape 41"/>
          <p:cNvSpPr>
            <a:spLocks noChangeArrowheads="1"/>
          </p:cNvSpPr>
          <p:nvPr/>
        </p:nvSpPr>
        <p:spPr bwMode="auto">
          <a:xfrm>
            <a:off x="7953375" y="53609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44" name="AutoShape 42"/>
          <p:cNvSpPr>
            <a:spLocks noChangeArrowheads="1"/>
          </p:cNvSpPr>
          <p:nvPr/>
        </p:nvSpPr>
        <p:spPr bwMode="auto">
          <a:xfrm>
            <a:off x="7477125" y="31130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45" name="AutoShape 43"/>
          <p:cNvSpPr>
            <a:spLocks noChangeArrowheads="1"/>
          </p:cNvSpPr>
          <p:nvPr/>
        </p:nvSpPr>
        <p:spPr bwMode="auto">
          <a:xfrm>
            <a:off x="7483475" y="43767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46" name="AutoShape 44"/>
          <p:cNvSpPr>
            <a:spLocks noChangeArrowheads="1"/>
          </p:cNvSpPr>
          <p:nvPr/>
        </p:nvSpPr>
        <p:spPr bwMode="auto">
          <a:xfrm>
            <a:off x="8181975" y="48847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47" name="AutoShape 45"/>
          <p:cNvSpPr>
            <a:spLocks noChangeArrowheads="1"/>
          </p:cNvSpPr>
          <p:nvPr/>
        </p:nvSpPr>
        <p:spPr bwMode="auto">
          <a:xfrm>
            <a:off x="7007225" y="3824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48" name="AutoShape 46"/>
          <p:cNvSpPr>
            <a:spLocks noChangeArrowheads="1"/>
          </p:cNvSpPr>
          <p:nvPr/>
        </p:nvSpPr>
        <p:spPr bwMode="auto">
          <a:xfrm>
            <a:off x="7610475" y="50561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49" name="AutoShape 47"/>
          <p:cNvSpPr>
            <a:spLocks noChangeArrowheads="1"/>
          </p:cNvSpPr>
          <p:nvPr/>
        </p:nvSpPr>
        <p:spPr bwMode="auto">
          <a:xfrm>
            <a:off x="7400925" y="33226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50" name="AutoShape 48"/>
          <p:cNvSpPr>
            <a:spLocks noChangeArrowheads="1"/>
          </p:cNvSpPr>
          <p:nvPr/>
        </p:nvSpPr>
        <p:spPr bwMode="auto">
          <a:xfrm>
            <a:off x="6010275" y="4829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51" name="AutoShape 49"/>
          <p:cNvSpPr>
            <a:spLocks noChangeArrowheads="1"/>
          </p:cNvSpPr>
          <p:nvPr/>
        </p:nvSpPr>
        <p:spPr bwMode="auto">
          <a:xfrm>
            <a:off x="5629275" y="496252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52" name="AutoShape 50"/>
          <p:cNvSpPr>
            <a:spLocks noChangeArrowheads="1"/>
          </p:cNvSpPr>
          <p:nvPr/>
        </p:nvSpPr>
        <p:spPr bwMode="auto">
          <a:xfrm>
            <a:off x="7391400" y="344805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53" name="AutoShape 51"/>
          <p:cNvSpPr>
            <a:spLocks noChangeArrowheads="1"/>
          </p:cNvSpPr>
          <p:nvPr/>
        </p:nvSpPr>
        <p:spPr bwMode="auto">
          <a:xfrm>
            <a:off x="6943725" y="29797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54" name="AutoShape 52"/>
          <p:cNvSpPr>
            <a:spLocks noChangeArrowheads="1"/>
          </p:cNvSpPr>
          <p:nvPr/>
        </p:nvSpPr>
        <p:spPr bwMode="auto">
          <a:xfrm>
            <a:off x="8067675" y="35512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55" name="Line 53"/>
          <p:cNvSpPr>
            <a:spLocks noChangeShapeType="1"/>
          </p:cNvSpPr>
          <p:nvPr/>
        </p:nvSpPr>
        <p:spPr bwMode="auto">
          <a:xfrm flipH="1">
            <a:off x="4859338" y="4705350"/>
            <a:ext cx="1238250" cy="99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56" name="Line 54"/>
          <p:cNvSpPr>
            <a:spLocks noChangeShapeType="1"/>
          </p:cNvSpPr>
          <p:nvPr/>
        </p:nvSpPr>
        <p:spPr bwMode="auto">
          <a:xfrm>
            <a:off x="6096000" y="3352800"/>
            <a:ext cx="1447800" cy="133350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57" name="Line 55"/>
          <p:cNvSpPr>
            <a:spLocks noChangeShapeType="1"/>
          </p:cNvSpPr>
          <p:nvPr/>
        </p:nvSpPr>
        <p:spPr bwMode="auto">
          <a:xfrm flipV="1">
            <a:off x="6324600" y="4724400"/>
            <a:ext cx="1219200" cy="121920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58" name="Line 56"/>
          <p:cNvSpPr>
            <a:spLocks noChangeShapeType="1"/>
          </p:cNvSpPr>
          <p:nvPr/>
        </p:nvSpPr>
        <p:spPr bwMode="auto">
          <a:xfrm flipV="1">
            <a:off x="4629150" y="3390900"/>
            <a:ext cx="1466850" cy="83820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59" name="Line 57"/>
          <p:cNvSpPr>
            <a:spLocks noChangeShapeType="1"/>
          </p:cNvSpPr>
          <p:nvPr/>
        </p:nvSpPr>
        <p:spPr bwMode="auto">
          <a:xfrm>
            <a:off x="4610100" y="4229100"/>
            <a:ext cx="1714500" cy="169545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60" name="AutoShape 58"/>
          <p:cNvSpPr>
            <a:spLocks noChangeArrowheads="1"/>
          </p:cNvSpPr>
          <p:nvPr/>
        </p:nvSpPr>
        <p:spPr bwMode="auto">
          <a:xfrm>
            <a:off x="3581400" y="2667000"/>
            <a:ext cx="1638300" cy="457200"/>
          </a:xfrm>
          <a:prstGeom prst="curvedDownArrow">
            <a:avLst>
              <a:gd name="adj1" fmla="val 71667"/>
              <a:gd name="adj2" fmla="val 143333"/>
              <a:gd name="adj3" fmla="val 33333"/>
            </a:avLst>
          </a:prstGeom>
          <a:solidFill>
            <a:srgbClr val="008000"/>
          </a:solidFill>
          <a:ln w="9525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61" name="Text Box 59"/>
          <p:cNvSpPr txBox="1">
            <a:spLocks noChangeArrowheads="1"/>
          </p:cNvSpPr>
          <p:nvPr/>
        </p:nvSpPr>
        <p:spPr bwMode="auto">
          <a:xfrm>
            <a:off x="3032919" y="3294311"/>
            <a:ext cx="2695575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zh-CN" sz="2400" b="1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      </a:t>
            </a:r>
            <a:r>
              <a:rPr lang="el-GR" altLang="zh-CN" sz="2400" b="1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Φ</a:t>
            </a:r>
            <a:r>
              <a:rPr lang="en-US" altLang="zh-CN" sz="2400" b="1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:  x</a:t>
            </a:r>
            <a:r>
              <a:rPr lang="en-US" altLang="zh-CN" sz="2400" b="1" baseline="-2500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→ </a:t>
            </a:r>
            <a:r>
              <a:rPr lang="el-GR" altLang="zh-CN" sz="2400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φ</a:t>
            </a:r>
            <a:r>
              <a:rPr lang="en-US" altLang="zh-CN" sz="2400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(x)</a:t>
            </a:r>
          </a:p>
          <a:p>
            <a:pPr algn="l" eaLnBrk="1" hangingPunct="1">
              <a:spcBef>
                <a:spcPct val="50000"/>
              </a:spcBef>
            </a:pPr>
            <a:endParaRPr lang="en-US" altLang="zh-CN" sz="2400" b="1" dirty="0">
              <a:solidFill>
                <a:schemeClr val="accent6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itchFamily="18" charset="0"/>
            </a:endParaRPr>
          </a:p>
          <a:p>
            <a:pPr algn="l" eaLnBrk="1" hangingPunct="1">
              <a:spcBef>
                <a:spcPct val="50000"/>
              </a:spcBef>
            </a:pPr>
            <a:endParaRPr lang="en-US" altLang="zh-CN" sz="2400" b="1" dirty="0">
              <a:solidFill>
                <a:schemeClr val="accent6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itchFamily="18" charset="0"/>
            </a:endParaRPr>
          </a:p>
          <a:p>
            <a:pPr algn="l" eaLnBrk="1" hangingPunct="1">
              <a:spcBef>
                <a:spcPct val="50000"/>
              </a:spcBef>
            </a:pPr>
            <a:endParaRPr lang="en-US" altLang="zh-CN" sz="2400" b="1" dirty="0">
              <a:solidFill>
                <a:schemeClr val="accent6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itchFamily="18" charset="0"/>
            </a:endParaRPr>
          </a:p>
          <a:p>
            <a:pPr algn="l" eaLnBrk="1" hangingPunct="1">
              <a:spcBef>
                <a:spcPct val="50000"/>
              </a:spcBef>
            </a:pPr>
            <a:endParaRPr lang="en-US" altLang="zh-CN" sz="2000" b="1" dirty="0">
              <a:solidFill>
                <a:schemeClr val="accent6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itchFamily="18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US" altLang="zh-CN" sz="2400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(</a:t>
            </a:r>
            <a:r>
              <a:rPr lang="en-US" altLang="zh-CN" sz="2400" b="1" dirty="0" err="1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x,y</a:t>
            </a:r>
            <a:r>
              <a:rPr lang="en-US" altLang="zh-CN" sz="2400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) </a:t>
            </a:r>
            <a:r>
              <a:rPr lang="en-US" altLang="zh-CN" sz="2400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  <a:sym typeface="Wingdings" pitchFamily="2" charset="2"/>
              </a:rPr>
              <a:t> (x, y, x</a:t>
            </a:r>
            <a:r>
              <a:rPr lang="en-US" altLang="zh-CN" sz="2400" b="1" baseline="300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  <a:sym typeface="Wingdings" pitchFamily="2" charset="2"/>
              </a:rPr>
              <a:t>2</a:t>
            </a:r>
            <a:r>
              <a:rPr lang="en-US" altLang="zh-CN" sz="2400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  <a:sym typeface="Wingdings" pitchFamily="2" charset="2"/>
              </a:rPr>
              <a:t>+y</a:t>
            </a:r>
            <a:r>
              <a:rPr lang="en-US" altLang="zh-CN" sz="2400" b="1" baseline="300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  <a:sym typeface="Wingdings" pitchFamily="2" charset="2"/>
              </a:rPr>
              <a:t>2</a:t>
            </a:r>
            <a:r>
              <a:rPr lang="en-US" altLang="zh-CN" sz="2400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  <a:sym typeface="Wingdings" pitchFamily="2" charset="2"/>
              </a:rPr>
              <a:t>) </a:t>
            </a:r>
            <a:endParaRPr lang="en-US" altLang="zh-CN" sz="2400" b="1" dirty="0">
              <a:solidFill>
                <a:schemeClr val="accent6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itchFamily="18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Non-linear SVMs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Idea: </a:t>
            </a:r>
            <a:r>
              <a:rPr lang="en-US" dirty="0"/>
              <a:t>the original input space can be mapped to some higher-dimensional feature space where the training set is separable.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1709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548680"/>
            <a:ext cx="6499225" cy="838200"/>
          </a:xfrm>
        </p:spPr>
        <p:txBody>
          <a:bodyPr/>
          <a:lstStyle/>
          <a:p>
            <a:r>
              <a:rPr lang="en-US" dirty="0"/>
              <a:t>Multi-class classification with SVMs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556792"/>
                <a:ext cx="8640763" cy="4789487"/>
              </a:xfrm>
              <a:prstGeom prst="rect">
                <a:avLst/>
              </a:prstGeo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/>
                  <a:t>SVMs can only separate two classes. What if we have more than two? </a:t>
                </a:r>
              </a:p>
              <a:p>
                <a:pPr marL="0" indent="0">
                  <a:buNone/>
                </a:pPr>
                <a:r>
                  <a:rPr lang="en-US" altLang="zh-CN" b="1" dirty="0"/>
                  <a:t>One vs. all: </a:t>
                </a:r>
                <a:r>
                  <a:rPr lang="en-US" altLang="zh-CN" dirty="0"/>
                  <a:t>with </a:t>
                </a:r>
                <a:r>
                  <a:rPr lang="en-US" altLang="zh-CN" sz="20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</a:t>
                </a:r>
                <a:r>
                  <a:rPr lang="en-US" altLang="zh-CN" dirty="0"/>
                  <a:t> classes, learn </a:t>
                </a:r>
                <a:r>
                  <a:rPr lang="en-US" altLang="zh-CN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</a:t>
                </a:r>
                <a:r>
                  <a:rPr lang="en-US" altLang="zh-CN" dirty="0"/>
                  <a:t> SVMs</a:t>
                </a:r>
              </a:p>
              <a:p>
                <a:pPr marL="615950" lvl="1" indent="-342900"/>
                <a:r>
                  <a:rPr lang="en-US" altLang="zh-CN" dirty="0"/>
                  <a:t>SVM 1 learns “</a:t>
                </a:r>
                <a:r>
                  <a:rPr lang="en-US" altLang="zh-CN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Output==1</a:t>
                </a:r>
                <a:r>
                  <a:rPr lang="en-US" altLang="zh-CN" dirty="0"/>
                  <a:t>” vs “</a:t>
                </a:r>
                <a:r>
                  <a:rPr lang="en-US" altLang="zh-CN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Output != 1</a:t>
                </a:r>
                <a:r>
                  <a:rPr lang="en-US" altLang="zh-CN" dirty="0"/>
                  <a:t>”</a:t>
                </a:r>
              </a:p>
              <a:p>
                <a:pPr marL="615950" lvl="1" indent="-342900"/>
                <a:r>
                  <a:rPr lang="en-US" altLang="zh-CN" dirty="0"/>
                  <a:t>SVM 2 learns “</a:t>
                </a:r>
                <a:r>
                  <a:rPr lang="en-US" altLang="zh-CN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Output==2</a:t>
                </a:r>
                <a:r>
                  <a:rPr lang="en-US" altLang="zh-CN" dirty="0"/>
                  <a:t>” vs “</a:t>
                </a:r>
                <a:r>
                  <a:rPr lang="en-US" altLang="zh-CN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Output != 2</a:t>
                </a:r>
                <a:r>
                  <a:rPr lang="en-US" altLang="zh-CN" dirty="0"/>
                  <a:t>”</a:t>
                </a:r>
              </a:p>
              <a:p>
                <a:pPr marL="615950" lvl="1" indent="-342900"/>
                <a:r>
                  <a:rPr lang="en-US" altLang="zh-CN" dirty="0"/>
                  <a:t>...</a:t>
                </a:r>
              </a:p>
              <a:p>
                <a:pPr marL="615950" lvl="1" indent="-342900"/>
                <a:r>
                  <a:rPr lang="en-US" altLang="zh-CN" dirty="0"/>
                  <a:t>SVM m learns “</a:t>
                </a:r>
                <a:r>
                  <a:rPr lang="en-US" altLang="zh-CN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Output==m</a:t>
                </a:r>
                <a:r>
                  <a:rPr lang="en-US" altLang="zh-CN" dirty="0"/>
                  <a:t>” vs “</a:t>
                </a:r>
                <a:r>
                  <a:rPr lang="en-US" altLang="zh-CN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Output != m</a:t>
                </a:r>
                <a:r>
                  <a:rPr lang="en-US" altLang="zh-CN" dirty="0"/>
                  <a:t>”</a:t>
                </a:r>
              </a:p>
              <a:p>
                <a:pPr marL="361950" lvl="2" indent="0">
                  <a:buNone/>
                </a:pPr>
                <a:r>
                  <a:rPr lang="en-US" altLang="zh-CN" dirty="0">
                    <a:solidFill>
                      <a:schemeClr val="accent6"/>
                    </a:solidFill>
                    <a:sym typeface="Wingdings" pitchFamily="2" charset="2"/>
                  </a:rPr>
                  <a:t></a:t>
                </a:r>
                <a:r>
                  <a:rPr lang="en-US" altLang="zh-CN" dirty="0"/>
                  <a:t>use prediction with largest distance to the decision plane	</a:t>
                </a:r>
              </a:p>
              <a:p>
                <a:pPr marL="0" indent="0">
                  <a:buNone/>
                </a:pPr>
                <a:r>
                  <a:rPr lang="en-US" altLang="zh-CN" b="1" dirty="0"/>
                  <a:t>One vs. one: </a:t>
                </a:r>
                <a:r>
                  <a:rPr lang="en-US" altLang="zh-CN" dirty="0"/>
                  <a:t>train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altLang="zh-CN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  <m:r>
                          <a:rPr lang="de-DE" altLang="zh-CN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∗ (</m:t>
                        </m:r>
                        <m:r>
                          <a:rPr lang="de-DE" altLang="zh-CN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  <m:r>
                          <a:rPr lang="de-DE" altLang="zh-CN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altLang="zh-CN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de-DE" altLang="zh-CN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DE" altLang="zh-CN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de-DE" altLang="zh-CN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“one vs. one” classifiers</a:t>
                </a:r>
              </a:p>
              <a:p>
                <a:pPr lvl="1"/>
                <a:r>
                  <a:rPr lang="en-US" altLang="zh-CN" dirty="0"/>
                  <a:t>SVM 1 learns “</a:t>
                </a:r>
                <a:r>
                  <a:rPr lang="en-US" altLang="zh-CN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Output==1</a:t>
                </a:r>
                <a:r>
                  <a:rPr lang="en-US" altLang="zh-CN" dirty="0"/>
                  <a:t>” vs “</a:t>
                </a:r>
                <a:r>
                  <a:rPr lang="en-US" altLang="zh-CN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Output == 2</a:t>
                </a:r>
                <a:r>
                  <a:rPr lang="en-US" altLang="zh-CN" dirty="0"/>
                  <a:t>”</a:t>
                </a:r>
              </a:p>
              <a:p>
                <a:pPr lvl="1"/>
                <a:r>
                  <a:rPr lang="en-US" altLang="zh-CN" dirty="0"/>
                  <a:t>SVM 2 learns “</a:t>
                </a:r>
                <a:r>
                  <a:rPr lang="en-US" altLang="zh-CN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Output==1</a:t>
                </a:r>
                <a:r>
                  <a:rPr lang="en-US" altLang="zh-CN" dirty="0"/>
                  <a:t>” vs “</a:t>
                </a:r>
                <a:r>
                  <a:rPr lang="en-US" altLang="zh-CN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Output == 3</a:t>
                </a:r>
                <a:r>
                  <a:rPr lang="en-US" altLang="zh-CN" dirty="0"/>
                  <a:t>”</a:t>
                </a:r>
              </a:p>
              <a:p>
                <a:pPr lvl="1"/>
                <a:r>
                  <a:rPr lang="en-US" altLang="zh-CN" dirty="0"/>
                  <a:t>...</a:t>
                </a:r>
              </a:p>
              <a:p>
                <a:pPr marL="180975" lvl="1" indent="0">
                  <a:buNone/>
                </a:pPr>
                <a:r>
                  <a:rPr lang="en-US" altLang="zh-CN" dirty="0">
                    <a:sym typeface="Wingdings" pitchFamily="2" charset="2"/>
                  </a:rPr>
                  <a:t> </a:t>
                </a:r>
                <a:r>
                  <a:rPr lang="en-US" altLang="zh-CN" dirty="0"/>
                  <a:t>choose the class that is predicted most often</a:t>
                </a:r>
              </a:p>
              <a:p>
                <a:pPr marL="523875" lvl="1" indent="-342900">
                  <a:buAutoNum type="arabicParenR"/>
                </a:pPr>
                <a:endParaRPr lang="en-US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556792"/>
                <a:ext cx="8640763" cy="4789487"/>
              </a:xfrm>
              <a:prstGeom prst="rect">
                <a:avLst/>
              </a:prstGeom>
              <a:blipFill>
                <a:blip r:embed="rId2"/>
                <a:stretch>
                  <a:fillRect l="-881" t="-794" b="-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C985D7D7-E24C-404C-A015-96DAE9FAC41B}"/>
              </a:ext>
            </a:extLst>
          </p:cNvPr>
          <p:cNvSpPr/>
          <p:nvPr/>
        </p:nvSpPr>
        <p:spPr>
          <a:xfrm>
            <a:off x="5940152" y="5111105"/>
            <a:ext cx="3096147" cy="127022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vl="1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Expensive, but often remarkably fast as one vs. one decision might be easier and uses less instances.</a:t>
            </a:r>
          </a:p>
        </p:txBody>
      </p:sp>
    </p:spTree>
    <p:extLst>
      <p:ext uri="{BB962C8B-B14F-4D97-AF65-F5344CB8AC3E}">
        <p14:creationId xmlns:p14="http://schemas.microsoft.com/office/powerpoint/2010/main" val="39384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advantages and limitations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Advantages</a:t>
            </a:r>
          </a:p>
          <a:p>
            <a:pPr lvl="1"/>
            <a:r>
              <a:rPr lang="en-US" dirty="0"/>
              <a:t>deals well with high-dimensional, sparse vectors</a:t>
            </a:r>
          </a:p>
          <a:p>
            <a:pPr lvl="1"/>
            <a:r>
              <a:rPr lang="en-US" dirty="0"/>
              <a:t>very flexible: different kernel functions, number of support vectors</a:t>
            </a:r>
          </a:p>
          <a:p>
            <a:pPr lvl="1"/>
            <a:r>
              <a:rPr lang="en-US" dirty="0"/>
              <a:t>robust classifiers, noise-tolerant</a:t>
            </a:r>
          </a:p>
          <a:p>
            <a:pPr lvl="1"/>
            <a:r>
              <a:rPr lang="en-US" altLang="zh-CN" dirty="0"/>
              <a:t>overfitting can be controlled by soft margin approach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Limitations</a:t>
            </a:r>
          </a:p>
          <a:p>
            <a:pPr lvl="1"/>
            <a:r>
              <a:rPr lang="en-US" dirty="0"/>
              <a:t>only two classes: must use 1 vs. all or other schemes for multiclass problems</a:t>
            </a:r>
          </a:p>
          <a:p>
            <a:pPr lvl="1"/>
            <a:r>
              <a:rPr lang="en-US" dirty="0"/>
              <a:t>high computational complexity</a:t>
            </a:r>
          </a:p>
          <a:p>
            <a:pPr lvl="2"/>
            <a:r>
              <a:rPr lang="en-US" dirty="0"/>
              <a:t>but efficient implementations available </a:t>
            </a:r>
          </a:p>
          <a:p>
            <a:pPr lvl="1"/>
            <a:r>
              <a:rPr lang="en-US" dirty="0"/>
              <a:t>choice of kernel function and its parameters is a trial-and-error enterprise</a:t>
            </a:r>
          </a:p>
          <a:p>
            <a:pPr lvl="1"/>
            <a:r>
              <a:rPr lang="en-US" dirty="0"/>
              <a:t>black box</a:t>
            </a:r>
          </a:p>
        </p:txBody>
      </p:sp>
    </p:spTree>
    <p:extLst>
      <p:ext uri="{BB962C8B-B14F-4D97-AF65-F5344CB8AC3E}">
        <p14:creationId xmlns:p14="http://schemas.microsoft.com/office/powerpoint/2010/main" val="134666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94"/>
          <p:cNvSpPr txBox="1">
            <a:spLocks/>
          </p:cNvSpPr>
          <p:nvPr/>
        </p:nvSpPr>
        <p:spPr bwMode="auto">
          <a:xfrm>
            <a:off x="539552" y="2492896"/>
            <a:ext cx="8028384" cy="417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itchFamily="34" charset="0"/>
              <a:buNone/>
              <a:tabLst/>
              <a:defRPr/>
            </a:pPr>
            <a:r>
              <a:rPr lang="en-US" sz="8000" b="1" kern="0" dirty="0">
                <a:solidFill>
                  <a:schemeClr val="accent6"/>
                </a:solidFill>
                <a:latin typeface="Caveat" pitchFamily="2" charset="0"/>
              </a:rPr>
              <a:t>Machine Learning Algorithms</a:t>
            </a:r>
            <a:endParaRPr kumimoji="0" lang="en-US" sz="16600" b="1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Caveat" pitchFamily="2" charset="0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25E720D-D711-EA49-9FD6-7ED5D9A10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  <a:r>
              <a:rPr lang="en-US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09200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592263"/>
            <a:ext cx="8588375" cy="47894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KNN, linear regression and decision trees </a:t>
            </a:r>
          </a:p>
          <a:p>
            <a:pPr lvl="1"/>
            <a:r>
              <a:rPr lang="en-US" dirty="0"/>
              <a:t>are easy to understand and produce interpretable output. </a:t>
            </a:r>
          </a:p>
          <a:p>
            <a:pPr lvl="1"/>
            <a:r>
              <a:rPr lang="en-US" dirty="0"/>
              <a:t>struggle with high-dimensional input.</a:t>
            </a:r>
          </a:p>
          <a:p>
            <a:pPr lvl="1"/>
            <a:r>
              <a:rPr lang="en-US" dirty="0"/>
              <a:t>are prone to overfitting.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Naïve Bayes</a:t>
            </a:r>
          </a:p>
          <a:p>
            <a:pPr lvl="1"/>
            <a:r>
              <a:rPr lang="en-US" dirty="0"/>
              <a:t>is a fast and often effective algorithm.</a:t>
            </a:r>
          </a:p>
          <a:p>
            <a:pPr lvl="1"/>
            <a:r>
              <a:rPr lang="en-US" dirty="0"/>
              <a:t>can deal with mixed feature types. </a:t>
            </a:r>
          </a:p>
          <a:p>
            <a:pPr lvl="1"/>
            <a:r>
              <a:rPr lang="en-US" dirty="0"/>
              <a:t>struggles with correlated features (independence assumption).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dirty="0"/>
              <a:t>SVMs</a:t>
            </a:r>
          </a:p>
          <a:p>
            <a:pPr lvl="1"/>
            <a:r>
              <a:rPr lang="en-US" dirty="0"/>
              <a:t>can deal with high-dimensional feature spaces.</a:t>
            </a:r>
          </a:p>
          <a:p>
            <a:pPr lvl="1"/>
            <a:r>
              <a:rPr lang="en-US" dirty="0"/>
              <a:t>have many parameters to tune. 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9208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318F9C-A99E-DB48-BE9F-351E6E3D1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E1188D-7576-2A40-B34D-96BBFDA2B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ym typeface="Wingdings" pitchFamily="2" charset="2"/>
              </a:rPr>
              <a:t>Mandatory</a:t>
            </a:r>
            <a:endParaRPr lang="en-US" b="1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https://monkeylearn.com/blog/introduction-to-support-vector-machines-svm/</a:t>
            </a:r>
            <a:br>
              <a:rPr lang="en-US" dirty="0"/>
            </a:br>
            <a:r>
              <a:rPr lang="en-US" dirty="0">
                <a:sym typeface="Wingdings" pitchFamily="2" charset="2"/>
              </a:rPr>
              <a:t> advertised as a “7 min read” </a:t>
            </a:r>
          </a:p>
          <a:p>
            <a:pPr lvl="1"/>
            <a:r>
              <a:rPr lang="en-US" dirty="0">
                <a:sym typeface="Wingdings" pitchFamily="2" charset="2"/>
              </a:rPr>
              <a:t>Please answer the following question in Moodle: </a:t>
            </a:r>
            <a:br>
              <a:rPr lang="en-US" dirty="0">
                <a:sym typeface="Wingdings" pitchFamily="2" charset="2"/>
              </a:rPr>
            </a:br>
            <a:r>
              <a:rPr lang="en-US" i="1" dirty="0">
                <a:sym typeface="Wingdings" pitchFamily="2" charset="2"/>
              </a:rPr>
              <a:t>In your own words: What is the kernel trick?</a:t>
            </a:r>
          </a:p>
          <a:p>
            <a:pPr lvl="1"/>
            <a:endParaRPr lang="en-US" i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b="1" dirty="0">
                <a:sym typeface="Wingdings" pitchFamily="2" charset="2"/>
              </a:rPr>
              <a:t>Optional</a:t>
            </a:r>
          </a:p>
          <a:p>
            <a:pPr lvl="1"/>
            <a:r>
              <a:rPr lang="en-US" dirty="0">
                <a:sym typeface="Wingdings" pitchFamily="2" charset="2"/>
              </a:rPr>
              <a:t>any good machine learning introduction</a:t>
            </a:r>
            <a:endParaRPr lang="en-US" b="1" dirty="0">
              <a:hlinkClick r:id="rId2"/>
            </a:endParaRPr>
          </a:p>
          <a:p>
            <a:pPr lvl="1"/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134581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305C15-2FC9-084E-8BE5-9A112379E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Represented knowledge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E73D00-DD21-6249-A6E2-24389111E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determined an appropriate knowledge representation for our training data. </a:t>
            </a:r>
          </a:p>
          <a:p>
            <a:r>
              <a:rPr lang="en-US" dirty="0"/>
              <a:t>How do we use this representation to predict the class of a new instance?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A78D6B7A-08AA-A940-8427-A836D78DC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159062"/>
            <a:ext cx="5165941" cy="323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5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94"/>
          <p:cNvSpPr txBox="1">
            <a:spLocks/>
          </p:cNvSpPr>
          <p:nvPr/>
        </p:nvSpPr>
        <p:spPr bwMode="auto">
          <a:xfrm>
            <a:off x="467544" y="2924944"/>
            <a:ext cx="8028384" cy="417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8000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veat" pitchFamily="2" charset="0"/>
              </a:rPr>
              <a:t>Decision Trees</a:t>
            </a:r>
            <a:endParaRPr kumimoji="0" lang="en-US" sz="16600" b="1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Caveat" pitchFamily="2" charset="0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25E720D-D711-EA49-9FD6-7ED5D9A10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6945423"/>
      </p:ext>
    </p:extLst>
  </p:cSld>
  <p:clrMapOvr>
    <a:masterClrMapping/>
  </p:clrMapOvr>
</p:sld>
</file>

<file path=ppt/theme/theme1.xml><?xml version="1.0" encoding="utf-8"?>
<a:theme xmlns:a="http://schemas.openxmlformats.org/drawingml/2006/main" name="Duisburg_Vorlage_LB">
  <a:themeElements>
    <a:clrScheme name="ukp_template_TUD_CD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ukp_template_TUD_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kp_template_TUD_C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kp_template_TUD_CD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kp_template_TUD_CD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kp_template_TUD_CD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kp_template_TUD_CD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kp_template_TUD_CD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kp_template_TUD_CD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kp_template_TUD_CD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kp_template_TUD_CD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kp_template_TUD_CD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kp_template_TUD_CD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ukp_template_TUD_CD</Template>
  <TotalTime>5250</TotalTime>
  <Words>3537</Words>
  <Application>Microsoft Macintosh PowerPoint</Application>
  <PresentationFormat>On-screen Show (4:3)</PresentationFormat>
  <Paragraphs>629</Paragraphs>
  <Slides>71</Slides>
  <Notes>35</Notes>
  <HiddenSlides>3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6" baseType="lpstr">
      <vt:lpstr>American Typewriter</vt:lpstr>
      <vt:lpstr>Arial</vt:lpstr>
      <vt:lpstr>Calibri</vt:lpstr>
      <vt:lpstr>Cambria Math</vt:lpstr>
      <vt:lpstr>Caveat</vt:lpstr>
      <vt:lpstr>Courier New</vt:lpstr>
      <vt:lpstr>Helvetica Neue</vt:lpstr>
      <vt:lpstr>Helvetica Neue Light</vt:lpstr>
      <vt:lpstr>Helvetica Neue Medium</vt:lpstr>
      <vt:lpstr>Tahoma</vt:lpstr>
      <vt:lpstr>Times New Roman</vt:lpstr>
      <vt:lpstr>Verdana</vt:lpstr>
      <vt:lpstr>Wingdings</vt:lpstr>
      <vt:lpstr>Duisburg_Vorlage_LB</vt:lpstr>
      <vt:lpstr>Equation</vt:lpstr>
      <vt:lpstr>Lecture Foundations of Artificial Intelligence  Part 9 – Machine Learning 2 </vt:lpstr>
      <vt:lpstr>PowerPoint Presentation</vt:lpstr>
      <vt:lpstr>PowerPoint Presentation</vt:lpstr>
      <vt:lpstr>PowerPoint Presentation</vt:lpstr>
      <vt:lpstr>Last week: Features</vt:lpstr>
      <vt:lpstr>Any other open questions?</vt:lpstr>
      <vt:lpstr>Today </vt:lpstr>
      <vt:lpstr>Represented knowledge</vt:lpstr>
      <vt:lpstr>PowerPoint Presentation</vt:lpstr>
      <vt:lpstr>From flow charts to decision trees</vt:lpstr>
      <vt:lpstr>Name gender</vt:lpstr>
      <vt:lpstr>Decision trees</vt:lpstr>
      <vt:lpstr>Play golf example</vt:lpstr>
      <vt:lpstr>Final decision tree</vt:lpstr>
      <vt:lpstr>How do we find the best decision tree?</vt:lpstr>
      <vt:lpstr>Entropy (for two classes)</vt:lpstr>
      <vt:lpstr>Average entropy / information</vt:lpstr>
      <vt:lpstr>Decision tree example</vt:lpstr>
      <vt:lpstr>Information of features</vt:lpstr>
      <vt:lpstr>Information Gain</vt:lpstr>
      <vt:lpstr>ID3 algorithm</vt:lpstr>
      <vt:lpstr>Example</vt:lpstr>
      <vt:lpstr>Example</vt:lpstr>
      <vt:lpstr>Example</vt:lpstr>
      <vt:lpstr>Final decision tree</vt:lpstr>
      <vt:lpstr>Overfitting and pruning</vt:lpstr>
      <vt:lpstr>Sub-tree replacement</vt:lpstr>
      <vt:lpstr>Sub-tree replacement</vt:lpstr>
      <vt:lpstr>Sub-tree raising</vt:lpstr>
      <vt:lpstr>Decision Trees</vt:lpstr>
      <vt:lpstr>Last week: Machine learning workflow</vt:lpstr>
      <vt:lpstr> </vt:lpstr>
      <vt:lpstr>Nearest neighbor prediction</vt:lpstr>
      <vt:lpstr>Similarity</vt:lpstr>
      <vt:lpstr>Euclidean distance</vt:lpstr>
      <vt:lpstr>Manhattan distance</vt:lpstr>
      <vt:lpstr>k-nearest neighbor classification</vt:lpstr>
      <vt:lpstr>Choice of k</vt:lpstr>
      <vt:lpstr>Nearest neighbor search</vt:lpstr>
      <vt:lpstr>Properties of kNN algorithm</vt:lpstr>
      <vt:lpstr> </vt:lpstr>
      <vt:lpstr>Probabilistic classifier</vt:lpstr>
      <vt:lpstr>Example task:  Document classification</vt:lpstr>
      <vt:lpstr>Feature representation: words in the document</vt:lpstr>
      <vt:lpstr>Prior probability</vt:lpstr>
      <vt:lpstr>Likelihood = Prior prob * feature contribution</vt:lpstr>
      <vt:lpstr>Recall: Bayes’ Rule</vt:lpstr>
      <vt:lpstr>Naïve Bayes classifier</vt:lpstr>
      <vt:lpstr>Independence assumption</vt:lpstr>
      <vt:lpstr>The naïvety of independence</vt:lpstr>
      <vt:lpstr>Another example: Play golf?</vt:lpstr>
      <vt:lpstr>Naïve Bayes: Summary</vt:lpstr>
      <vt:lpstr> </vt:lpstr>
      <vt:lpstr>How to split a feature space into 2 classes?</vt:lpstr>
      <vt:lpstr>Linear separation</vt:lpstr>
      <vt:lpstr>Linear separation</vt:lpstr>
      <vt:lpstr>Linear separation</vt:lpstr>
      <vt:lpstr>Linear separation</vt:lpstr>
      <vt:lpstr>Linear separation</vt:lpstr>
      <vt:lpstr>Classifier margin</vt:lpstr>
      <vt:lpstr>Support vectors</vt:lpstr>
      <vt:lpstr>Formally</vt:lpstr>
      <vt:lpstr>Maximum margin</vt:lpstr>
      <vt:lpstr>Handling Noise</vt:lpstr>
      <vt:lpstr>Cut me some slack!</vt:lpstr>
      <vt:lpstr>Non-linear SVMs</vt:lpstr>
      <vt:lpstr>Non-linear SVMs</vt:lpstr>
      <vt:lpstr>Multi-class classification with SVMs</vt:lpstr>
      <vt:lpstr>SVM advantages and limitations</vt:lpstr>
      <vt:lpstr>Summary</vt:lpstr>
      <vt:lpstr>Reading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zesch</dc:creator>
  <cp:keywords/>
  <dc:description/>
  <cp:lastModifiedBy>Torsten Zesch</cp:lastModifiedBy>
  <cp:revision>1887</cp:revision>
  <cp:lastPrinted>2019-05-23T07:50:11Z</cp:lastPrinted>
  <dcterms:created xsi:type="dcterms:W3CDTF">1601-01-01T00:00:00Z</dcterms:created>
  <dcterms:modified xsi:type="dcterms:W3CDTF">2021-06-28T09:49:18Z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